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14" r:id="rId3"/>
    <p:sldId id="315" r:id="rId4"/>
    <p:sldId id="317" r:id="rId5"/>
    <p:sldId id="316" r:id="rId6"/>
    <p:sldId id="318" r:id="rId7"/>
    <p:sldId id="320" r:id="rId8"/>
    <p:sldId id="319" r:id="rId9"/>
    <p:sldId id="279" r:id="rId10"/>
    <p:sldId id="304" r:id="rId11"/>
    <p:sldId id="332" r:id="rId12"/>
    <p:sldId id="325" r:id="rId13"/>
    <p:sldId id="333" r:id="rId14"/>
    <p:sldId id="334" r:id="rId15"/>
    <p:sldId id="335" r:id="rId16"/>
    <p:sldId id="326" r:id="rId17"/>
    <p:sldId id="336" r:id="rId18"/>
    <p:sldId id="337" r:id="rId19"/>
    <p:sldId id="338" r:id="rId20"/>
    <p:sldId id="339" r:id="rId21"/>
    <p:sldId id="327" r:id="rId22"/>
    <p:sldId id="340" r:id="rId23"/>
    <p:sldId id="341" r:id="rId24"/>
    <p:sldId id="342" r:id="rId25"/>
    <p:sldId id="343" r:id="rId26"/>
    <p:sldId id="344" r:id="rId27"/>
    <p:sldId id="328" r:id="rId28"/>
    <p:sldId id="329" r:id="rId29"/>
    <p:sldId id="330" r:id="rId30"/>
    <p:sldId id="349" r:id="rId31"/>
    <p:sldId id="331" r:id="rId32"/>
    <p:sldId id="345" r:id="rId33"/>
    <p:sldId id="346" r:id="rId34"/>
    <p:sldId id="309" r:id="rId35"/>
    <p:sldId id="347" r:id="rId36"/>
    <p:sldId id="348" r:id="rId37"/>
    <p:sldId id="310" r:id="rId38"/>
    <p:sldId id="311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90" r:id="rId74"/>
    <p:sldId id="384" r:id="rId75"/>
    <p:sldId id="385" r:id="rId76"/>
    <p:sldId id="386" r:id="rId77"/>
    <p:sldId id="387" r:id="rId78"/>
    <p:sldId id="388" r:id="rId79"/>
    <p:sldId id="389" r:id="rId80"/>
    <p:sldId id="391" r:id="rId81"/>
    <p:sldId id="392" r:id="rId82"/>
    <p:sldId id="393" r:id="rId83"/>
    <p:sldId id="394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9D1C11-CCAE-4908-A451-EE5BBAB11B4F}">
          <p14:sldIdLst>
            <p14:sldId id="307"/>
            <p14:sldId id="314"/>
            <p14:sldId id="315"/>
            <p14:sldId id="317"/>
            <p14:sldId id="316"/>
            <p14:sldId id="318"/>
            <p14:sldId id="320"/>
            <p14:sldId id="319"/>
            <p14:sldId id="279"/>
            <p14:sldId id="304"/>
            <p14:sldId id="332"/>
            <p14:sldId id="325"/>
            <p14:sldId id="333"/>
            <p14:sldId id="334"/>
            <p14:sldId id="335"/>
            <p14:sldId id="326"/>
            <p14:sldId id="336"/>
            <p14:sldId id="337"/>
            <p14:sldId id="338"/>
            <p14:sldId id="339"/>
            <p14:sldId id="327"/>
            <p14:sldId id="340"/>
            <p14:sldId id="341"/>
            <p14:sldId id="342"/>
            <p14:sldId id="343"/>
            <p14:sldId id="344"/>
            <p14:sldId id="328"/>
            <p14:sldId id="329"/>
            <p14:sldId id="330"/>
            <p14:sldId id="349"/>
            <p14:sldId id="331"/>
            <p14:sldId id="345"/>
            <p14:sldId id="346"/>
            <p14:sldId id="309"/>
            <p14:sldId id="347"/>
            <p14:sldId id="348"/>
            <p14:sldId id="310"/>
            <p14:sldId id="31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강화학습 심화 1" id="{47103692-F2CD-444D-AE86-40CCCE8910EF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</p14:sldIdLst>
        </p14:section>
        <p14:section name="카트폴" id="{AA606380-1D01-4FF0-BA48-D7E1689AB844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90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찬웅" initials="서" lastIdx="1" clrIdx="0">
    <p:extLst>
      <p:ext uri="{19B8F6BF-5375-455C-9EA6-DF929625EA0E}">
        <p15:presenceInfo xmlns:p15="http://schemas.microsoft.com/office/powerpoint/2012/main" userId="서찬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7" y="2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6EE2-26D5-4117-AFC8-778F830AC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B038C-CE0D-4BD8-895E-47EEFA4D4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0A2F-88A9-46ED-861E-EC1A00E0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8D7E0-1EA6-4852-BAA9-6986AA2C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60BF6-1432-43F6-8699-4493CCE1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9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D23D5-B3D0-4087-90BF-0C6A954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D7FEDC-43E6-490A-B801-CB83B4EE9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FD6F1-F82B-4BE7-B0B9-EA25B67B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12DF-11A9-4E1D-8A40-3606E370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B586B-CC79-4358-A95D-901A6BEB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7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45828F-DE59-4B64-A991-42A487406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32AE62-3245-43EF-8C7D-A43DD3D75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E251E-4512-4D46-9D82-75B93BA0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EFE78-CCDA-4FD1-B8D9-459D2411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C52B7-FC11-46D1-9D09-FD4BB82A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1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344550" y="904720"/>
            <a:ext cx="11653411" cy="5828871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A0F52-6186-4CDC-B41D-160D4B66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342CB-8DE7-41AA-BE0A-0F3C59F4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92E5E-57B9-4F92-9592-1ABFFA38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E34CB-7A08-4955-BB9E-79ECC499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544D0-7E83-4AEE-9B04-2FEE5F68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0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FF8A-6A73-4B07-955E-81C94E1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3E3CB3-A7DB-44F1-8A80-F02899CF6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39ECA-B83F-457F-9EE0-1363670C9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C5EFC-1C72-4CD5-9183-ACF498C6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7DFDB-014F-4B5F-AD9E-A98F90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5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01436-BCF8-4AFA-8D86-B68C4FE6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BF70A-AA2B-44C0-84C6-9F032CF65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1513F0-8A48-4B19-9783-DF61B8612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8B376-31D5-4DFB-BBAD-2887D38E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9BF49-E610-48C4-9B63-A96D21D5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F3F2-FF07-499B-ADBB-DEAD5B82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5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E75CC-D177-441F-9ADB-774E793B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D11C1-26F4-433B-A13F-954DF79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6F2D6B-61B2-4E6D-AA31-5F476B28B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ACC0AC-3066-4AC1-8F79-1ADEF973C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647FB-D0D0-4318-BA6E-95C963A04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DECD6D-3724-4BD9-826B-F55B4110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4A659-7A7C-4E15-B39A-F19C2139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424A02-A588-4304-B0B2-3543B250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9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C05C9-6D76-47C1-AE89-83AE44F1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9DC5A-39E9-4BF5-9211-5AAB39B6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3B50C9-8A32-4C8E-A5A3-B648DDD2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1152D-6010-42F5-9190-133AD687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4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5FA44C-2644-4BFE-80D3-CBDAD782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4E689-4C44-4AA9-818D-139F9104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C6BA4-994F-4DB2-BEAA-0E7C3A74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8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DA42A-CF7C-4B48-87EC-4A79B3E4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E4C1F-CF2A-4F5E-B11A-D1889EB9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F7893-FBAF-4FF9-B72D-1CBE5C85F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7E1AA1-320D-49D0-9136-BFE52FA2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CEF7B-2A84-46C3-8EEB-620DE1C9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49FDE-B4B4-4AC9-A470-E4DB8431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7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3B1D4-E91F-4472-95F8-C9DBFE56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5CCC49-02F6-4238-8589-FF9D7FB89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9391-2C19-4486-9867-4871AF659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E3818-638A-49CB-8155-C820B6A7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62290-BC47-463F-BBE4-727211F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35C86-6E62-422E-8217-E86E5D0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8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BFF54-EC33-4CE9-83C8-A2F1575A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23FFF4-9FB3-4E13-A992-862E2D31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E1A98-8897-484E-A73A-E8691EC35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FAE0-AC7B-4FDB-B84D-D0A3272FEB55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24708-EF76-4897-8F15-3746FEE13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EBFAD-2E3E-4182-B56A-688CAEAAB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BC97-37F0-4A6C-8DC2-92703C834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1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6.png"/><Relationship Id="rId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0DCCD6B-585F-4234-BFB1-EAF3D735A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강화학습</a:t>
            </a:r>
          </a:p>
        </p:txBody>
      </p:sp>
    </p:spTree>
    <p:extLst>
      <p:ext uri="{BB962C8B-B14F-4D97-AF65-F5344CB8AC3E}">
        <p14:creationId xmlns:p14="http://schemas.microsoft.com/office/powerpoint/2010/main" val="386954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85994-2D7A-4185-9D82-7B854F11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Markov Process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C88A2-2592-4846-A12C-25730A80D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9D967E3-1C21-4B20-8A6E-01973879549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마르코프 프로세스</a:t>
                </a:r>
                <a:endParaRPr lang="en-US" altLang="ko-KR"/>
              </a:p>
              <a:p>
                <a:pPr lvl="1"/>
                <a:r>
                  <a:rPr lang="en-US" altLang="ko-KR"/>
                  <a:t>Markov Decision Process</a:t>
                </a:r>
              </a:p>
              <a:p>
                <a:pPr lvl="1"/>
                <a:r>
                  <a:rPr lang="ko-KR" altLang="en-US"/>
                  <a:t>강화학습은 순차적으로 행동을 </a:t>
                </a:r>
                <a:r>
                  <a:rPr lang="en-US" altLang="ko-KR"/>
                  <a:t> </a:t>
                </a:r>
                <a:r>
                  <a:rPr lang="ko-KR" altLang="en-US"/>
                  <a:t>계속 결정해야 하는 문제를 푸는 것 </a:t>
                </a:r>
                <a:endParaRPr lang="en-US" altLang="ko-KR"/>
              </a:p>
              <a:p>
                <a:pPr lvl="1"/>
                <a:r>
                  <a:rPr lang="ko-KR" altLang="en-US"/>
                  <a:t>이러한 문제를 수학적으로 표현한 것이 </a:t>
                </a:r>
                <a:r>
                  <a:rPr lang="en-US" altLang="ko-KR"/>
                  <a:t>MDP</a:t>
                </a:r>
              </a:p>
              <a:p>
                <a:r>
                  <a:rPr lang="en-US" altLang="ko-KR"/>
                  <a:t>MDP</a:t>
                </a:r>
                <a:r>
                  <a:rPr lang="ko-KR" altLang="en-US"/>
                  <a:t>의 구성요소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lvl="1"/>
                <a:r>
                  <a:rPr lang="en-US" altLang="ko-KR"/>
                  <a:t>S : </a:t>
                </a:r>
                <a:r>
                  <a:rPr lang="ko-KR" altLang="en-US"/>
                  <a:t>상태</a:t>
                </a:r>
                <a:r>
                  <a:rPr lang="en-US" altLang="ko-KR"/>
                  <a:t>, A : </a:t>
                </a:r>
                <a:r>
                  <a:rPr lang="ko-KR" altLang="en-US"/>
                  <a:t>행동</a:t>
                </a:r>
                <a:r>
                  <a:rPr lang="en-US" altLang="ko-KR"/>
                  <a:t>, P : </a:t>
                </a:r>
                <a:r>
                  <a:rPr lang="ko-KR" altLang="en-US"/>
                  <a:t>상태 변환 확률</a:t>
                </a:r>
                <a:r>
                  <a:rPr lang="en-US" altLang="ko-KR"/>
                  <a:t>, R : </a:t>
                </a:r>
                <a:r>
                  <a:rPr lang="ko-KR" altLang="en-US"/>
                  <a:t>보상 함수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/>
                  <a:t>감가율 </a:t>
                </a:r>
                <a:r>
                  <a:rPr lang="en-US" altLang="ko-KR"/>
                  <a:t> </a:t>
                </a:r>
              </a:p>
              <a:p>
                <a:pPr lvl="1"/>
                <a:r>
                  <a:rPr lang="ko-KR" altLang="en-US"/>
                  <a:t>강화학습에서는 사용자가 문제를 정의해야 함 </a:t>
                </a:r>
                <a:endParaRPr lang="en-US" altLang="ko-KR"/>
              </a:p>
              <a:p>
                <a:pPr lvl="1"/>
                <a:r>
                  <a:rPr lang="ko-KR" altLang="en-US"/>
                  <a:t>문제를 잘못 정의하면 에이전트가 학습을 못 할 수도 있음</a:t>
                </a:r>
                <a:r>
                  <a:rPr lang="en-US" altLang="ko-KR"/>
                  <a:t>. </a:t>
                </a:r>
                <a:r>
                  <a:rPr lang="ko-KR" altLang="en-US"/>
                  <a:t>따라서 문제의 정의는 에이전트가 학습하는데 가장 중요한 단계 중 하나 </a:t>
                </a:r>
                <a:endParaRPr lang="en-US" altLang="ko-KR"/>
              </a:p>
              <a:p>
                <a:pPr lvl="1"/>
                <a:r>
                  <a:rPr lang="ko-KR" altLang="en-US"/>
                  <a:t>에이전트를 구현하는 사람은 학습하기에 많지도 않고 적지도 않은 적절한 정보를 에이전트가 알 수있도록 문제를 정의 </a:t>
                </a:r>
                <a:endParaRPr lang="en-US" altLang="ko-KR"/>
              </a:p>
              <a:p>
                <a:pPr lvl="1"/>
                <a:r>
                  <a:rPr lang="ko-KR" altLang="en-US"/>
                  <a:t>순차적으로 행동을 결정하는 문제에 대한 정의가 바로 </a:t>
                </a:r>
                <a:r>
                  <a:rPr lang="en-US" altLang="ko-KR"/>
                  <a:t>MDP</a:t>
                </a:r>
                <a:r>
                  <a:rPr lang="ko-KR" altLang="en-US"/>
                  <a:t>임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9D967E3-1C21-4B20-8A6E-019738795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372FC61-E396-4A30-8F53-8859FE78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07" y="4011709"/>
            <a:ext cx="2518423" cy="435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278E92-7F93-460F-98DD-8F2214EC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3" y="2517269"/>
            <a:ext cx="5462814" cy="13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6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A0FF-2287-417B-9786-08215FB8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B5BE9-1157-4AFF-92A8-059400D2E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상태 </a:t>
                </a:r>
                <a:endParaRPr lang="en-US" altLang="ko-KR"/>
              </a:p>
              <a:p>
                <a:pPr lvl="1"/>
                <a:r>
                  <a:rPr lang="ko-KR" altLang="en-US"/>
                  <a:t>학습하기 위한 에이전트는 사용자가 상태를 정의해줘야 함 </a:t>
                </a:r>
                <a:endParaRPr lang="en-US" altLang="ko-KR"/>
              </a:p>
              <a:p>
                <a:pPr lvl="1"/>
                <a:r>
                  <a:rPr lang="ko-KR" altLang="en-US"/>
                  <a:t>예제에서 사용한 그리드월드는 상태의 개수가 유한함 </a:t>
                </a:r>
                <a:endParaRPr lang="en-US" altLang="ko-KR"/>
              </a:p>
              <a:p>
                <a:pPr lvl="1"/>
                <a:r>
                  <a:rPr lang="ko-KR" altLang="en-US"/>
                  <a:t>개미의 경우 상태의 값이 </a:t>
                </a:r>
                <a:r>
                  <a:rPr lang="en-US" altLang="ko-KR"/>
                  <a:t>9</a:t>
                </a:r>
                <a:r>
                  <a:rPr lang="ko-KR" altLang="en-US"/>
                  <a:t>개가 존재</a:t>
                </a:r>
                <a:r>
                  <a:rPr lang="en-US" altLang="ko-KR"/>
                  <a:t>(9</a:t>
                </a:r>
                <a:r>
                  <a:rPr lang="ko-KR" altLang="en-US"/>
                  <a:t>개의 방</a:t>
                </a:r>
                <a:r>
                  <a:rPr lang="en-US" altLang="ko-KR"/>
                  <a:t>) </a:t>
                </a:r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2.4</a:t>
                </a:r>
                <a:r>
                  <a:rPr lang="ko-KR" altLang="en-US"/>
                  <a:t>는 시간 </a:t>
                </a:r>
                <a:r>
                  <a:rPr lang="en-US" altLang="ko-KR"/>
                  <a:t>t</a:t>
                </a:r>
                <a:r>
                  <a:rPr lang="ko-KR" altLang="en-US"/>
                  <a:t>에서의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어떤 상태 </a:t>
                </a:r>
                <a:r>
                  <a:rPr lang="en-US" altLang="ko-KR"/>
                  <a:t>s</a:t>
                </a:r>
                <a:r>
                  <a:rPr lang="ko-KR" altLang="en-US"/>
                  <a:t>다 </a:t>
                </a:r>
                <a:endParaRPr lang="en-US" altLang="ko-KR"/>
              </a:p>
              <a:p>
                <a:r>
                  <a:rPr lang="ko-KR" altLang="en-US"/>
                  <a:t>행동 </a:t>
                </a:r>
                <a:endParaRPr lang="en-US" altLang="ko-KR"/>
              </a:p>
              <a:p>
                <a:pPr lvl="1"/>
                <a:r>
                  <a:rPr lang="ko-KR" altLang="en-US"/>
                  <a:t>에이전트가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에서 할 수 있는 가능한 행동의 집합은 </a:t>
                </a:r>
                <a:r>
                  <a:rPr lang="en-US" altLang="ko-KR"/>
                  <a:t>A</a:t>
                </a:r>
              </a:p>
              <a:p>
                <a:pPr lvl="1"/>
                <a:r>
                  <a:rPr lang="ko-KR" altLang="en-US"/>
                  <a:t>보통 에이전트가 할 수 있는 행동은 모든 상태에서 같습니다</a:t>
                </a:r>
                <a:r>
                  <a:rPr lang="en-US" altLang="ko-KR"/>
                  <a:t>. </a:t>
                </a:r>
                <a:r>
                  <a:rPr lang="ko-KR" altLang="en-US"/>
                  <a:t>따라서 하나의 집합 </a:t>
                </a:r>
                <a:r>
                  <a:rPr lang="en-US" altLang="ko-KR"/>
                  <a:t>A</a:t>
                </a:r>
                <a:r>
                  <a:rPr lang="ko-KR" altLang="en-US"/>
                  <a:t>로 나타낼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어떤 특정한 행동은 특정한 상태를 </a:t>
                </a:r>
                <a:r>
                  <a:rPr lang="en-US" altLang="ko-KR"/>
                  <a:t>s</a:t>
                </a:r>
                <a:r>
                  <a:rPr lang="ko-KR" altLang="en-US"/>
                  <a:t>로 나타내는 것과 마찬가지로 소문자 </a:t>
                </a:r>
                <a:r>
                  <a:rPr lang="en-US" altLang="ko-KR"/>
                  <a:t>a</a:t>
                </a:r>
                <a:r>
                  <a:rPr lang="ko-KR" altLang="en-US"/>
                  <a:t>로 표현 </a:t>
                </a:r>
                <a:endParaRPr lang="en-US" altLang="ko-KR"/>
              </a:p>
              <a:p>
                <a:pPr lvl="1"/>
                <a:r>
                  <a:rPr lang="ko-KR" altLang="en-US"/>
                  <a:t>따라서 시간 </a:t>
                </a:r>
                <a:r>
                  <a:rPr lang="en-US" altLang="ko-KR"/>
                  <a:t>t</a:t>
                </a:r>
                <a:r>
                  <a:rPr lang="ko-KR" altLang="en-US"/>
                  <a:t>에 에이전트가 특정한 행동 </a:t>
                </a:r>
                <a:r>
                  <a:rPr lang="en-US" altLang="ko-KR"/>
                  <a:t>a</a:t>
                </a:r>
                <a:r>
                  <a:rPr lang="ko-KR" altLang="en-US"/>
                  <a:t>를 했다면 아래 수식과 같음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는 어떤 </a:t>
                </a:r>
                <a:r>
                  <a:rPr lang="en-US" altLang="ko-KR"/>
                  <a:t>t</a:t>
                </a:r>
                <a:r>
                  <a:rPr lang="ko-KR" altLang="en-US"/>
                  <a:t>라는 시간에 집합 </a:t>
                </a:r>
                <a:r>
                  <a:rPr lang="en-US" altLang="ko-KR"/>
                  <a:t>A</a:t>
                </a:r>
                <a:r>
                  <a:rPr lang="ko-KR" altLang="en-US"/>
                  <a:t>에서 선택한 행동 </a:t>
                </a:r>
                <a:endParaRPr lang="en-US" altLang="ko-KR"/>
              </a:p>
              <a:p>
                <a:pPr lvl="1"/>
                <a:r>
                  <a:rPr lang="en-US" altLang="ko-KR"/>
                  <a:t>t</a:t>
                </a:r>
                <a:r>
                  <a:rPr lang="ko-KR" altLang="en-US"/>
                  <a:t>라는 시간에 에이전트가 어떤 행동을 할지 정해져 있는 것은 아니므로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같은 대문자로 표현 </a:t>
                </a:r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90D7943-DE96-4992-8D8E-FF81C38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55" y="1123820"/>
            <a:ext cx="2319432" cy="735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AD7B9D-02D4-4017-A9B3-851EB209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55" y="1861851"/>
            <a:ext cx="1997412" cy="858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D743C-9763-4217-8507-5B317DB85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852" y="4554937"/>
            <a:ext cx="257210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A0FF-2287-417B-9786-08215FB8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B5BE9-1157-4AFF-92A8-059400D2E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보상함수 </a:t>
                </a:r>
                <a:endParaRPr lang="en-US" altLang="ko-KR"/>
              </a:p>
              <a:p>
                <a:pPr lvl="1"/>
                <a:r>
                  <a:rPr lang="ko-KR" altLang="en-US"/>
                  <a:t>보상은 에이전트가 학습할 수 있는 유일한 정보로서 환경이 에이전트에게 주는 정보 </a:t>
                </a:r>
                <a:endParaRPr lang="en-US" altLang="ko-KR"/>
              </a:p>
              <a:p>
                <a:pPr lvl="1"/>
                <a:r>
                  <a:rPr lang="ko-KR" altLang="en-US"/>
                  <a:t>시간 </a:t>
                </a:r>
                <a:r>
                  <a:rPr lang="en-US" altLang="ko-KR"/>
                  <a:t>t</a:t>
                </a:r>
                <a:r>
                  <a:rPr lang="ko-KR" altLang="en-US"/>
                  <a:t>에서 상태가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=s</a:t>
                </a:r>
                <a:r>
                  <a:rPr lang="ko-KR" altLang="en-US"/>
                  <a:t>이고 행동이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>
                    <a:effectLst/>
                  </a:rPr>
                  <a:t>=a</a:t>
                </a:r>
                <a:r>
                  <a:rPr lang="ko-KR" altLang="en-US">
                    <a:effectLst/>
                  </a:rPr>
                  <a:t>일 때 에이전트가 받을 보상은 아래 수식과 같습니다</a:t>
                </a:r>
                <a:r>
                  <a:rPr lang="en-US" altLang="ko-KR">
                    <a:effectLst/>
                  </a:rPr>
                  <a:t>. </a:t>
                </a:r>
                <a:endParaRPr lang="ko-KR" altLang="ko-KR">
                  <a:effectLst/>
                </a:endParaRP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위의 수식은 보상함수</a:t>
                </a:r>
                <a:r>
                  <a:rPr lang="en-US" altLang="ko-KR"/>
                  <a:t>(Reward Function)</a:t>
                </a:r>
                <a:r>
                  <a:rPr lang="ko-KR" altLang="en-US"/>
                  <a:t>의 정의입니다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보상함수는 시간 </a:t>
                </a:r>
                <a:r>
                  <a:rPr lang="en-US" altLang="ko-KR"/>
                  <a:t>t</a:t>
                </a:r>
                <a:r>
                  <a:rPr lang="ko-KR" altLang="en-US"/>
                  <a:t>일 때 상태가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16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=s </a:t>
                </a:r>
                <a:r>
                  <a:rPr lang="ko-KR" altLang="en-US"/>
                  <a:t>이고 그 상태에서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=a</a:t>
                </a:r>
                <a:r>
                  <a:rPr lang="ko-KR" altLang="en-US"/>
                  <a:t>를 했을 경우에 받을 보상에 대한 기댓값</a:t>
                </a:r>
                <a:r>
                  <a:rPr lang="en-US" altLang="ko-KR"/>
                  <a:t>(Expectation) E</a:t>
                </a:r>
                <a:r>
                  <a:rPr lang="ko-KR" altLang="en-US"/>
                  <a:t>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상태 </a:t>
                </a:r>
                <a:r>
                  <a:rPr lang="en-US" altLang="ko-KR"/>
                  <a:t>s</a:t>
                </a:r>
                <a:r>
                  <a:rPr lang="ko-KR" altLang="en-US"/>
                  <a:t>에서 행동 </a:t>
                </a:r>
                <a:r>
                  <a:rPr lang="en-US" altLang="ko-KR"/>
                  <a:t>a</a:t>
                </a:r>
                <a:r>
                  <a:rPr lang="ko-KR" altLang="en-US"/>
                  <a:t>를 했을 경우에 받을 것이라고 예상되는 숫자</a:t>
                </a:r>
                <a:endParaRPr lang="en-US" altLang="ko-KR"/>
              </a:p>
              <a:p>
                <a:pPr lvl="1"/>
                <a:r>
                  <a:rPr lang="ko-KR" altLang="en-US"/>
                  <a:t>보상함수는 왜 기댓값으로 표현을 하는 것인가</a:t>
                </a:r>
                <a:r>
                  <a:rPr lang="en-US" altLang="ko-KR"/>
                  <a:t>?</a:t>
                </a:r>
              </a:p>
              <a:p>
                <a:pPr lvl="2"/>
                <a:r>
                  <a:rPr lang="ko-KR" altLang="en-US"/>
                  <a:t>에이전트에게 주는 것은 환경이고 따라서 같은 상태에서 같은 행동을 취하더라도 다른 보상을 줄 수도 있습니다</a:t>
                </a:r>
                <a:r>
                  <a:rPr lang="en-US" altLang="ko-KR"/>
                  <a:t>. </a:t>
                </a:r>
                <a:r>
                  <a:rPr lang="ko-KR" altLang="en-US"/>
                  <a:t>이 모든 것을 고려해서 보상함수를 기댓값으로 표현합니다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"|"</a:t>
                </a:r>
                <a:r>
                  <a:rPr lang="ko-KR" altLang="en-US"/>
                  <a:t>의 의미는 조건부확률를 의미합니다</a:t>
                </a:r>
                <a:r>
                  <a:rPr lang="en-US" altLang="ko-KR"/>
                  <a:t>. </a:t>
                </a:r>
                <a:r>
                  <a:rPr lang="ko-KR" altLang="en-US"/>
                  <a:t>어떤 상태 </a:t>
                </a:r>
                <a:r>
                  <a:rPr lang="en-US" altLang="ko-KR"/>
                  <a:t>s</a:t>
                </a:r>
                <a:r>
                  <a:rPr lang="ko-KR" altLang="en-US"/>
                  <a:t>에서 행동 </a:t>
                </a:r>
                <a:r>
                  <a:rPr lang="en-US" altLang="ko-KR"/>
                  <a:t>a</a:t>
                </a:r>
                <a:r>
                  <a:rPr lang="ko-KR" altLang="en-US"/>
                  <a:t>를 할 때마다 받는 보상이 다를 수 있으므로 기댓값의 표현인 </a:t>
                </a:r>
                <a:r>
                  <a:rPr lang="en-US" altLang="ko-KR"/>
                  <a:t>E</a:t>
                </a:r>
                <a:r>
                  <a:rPr lang="ko-KR" altLang="en-US"/>
                  <a:t>를 사용 </a:t>
                </a:r>
                <a:endParaRPr lang="en-US" altLang="ko-KR"/>
              </a:p>
              <a:p>
                <a:pPr lvl="1"/>
                <a:r>
                  <a:rPr lang="ko-KR" altLang="en-US"/>
                  <a:t>특이한 점은 에이전트가 어떤 상태에서 행동한 것은 시간 </a:t>
                </a:r>
                <a:r>
                  <a:rPr lang="en-US" altLang="ko-KR"/>
                  <a:t>t</a:t>
                </a:r>
                <a:r>
                  <a:rPr lang="ko-KR" altLang="en-US"/>
                  <a:t>에서인데 보상을 받는 것은 </a:t>
                </a:r>
                <a:r>
                  <a:rPr lang="en-US" altLang="ko-KR"/>
                  <a:t>t + 1</a:t>
                </a:r>
                <a:r>
                  <a:rPr lang="ko-KR" altLang="en-US"/>
                  <a:t>이라는 것</a:t>
                </a:r>
                <a:endParaRPr lang="en-US" altLang="ko-KR"/>
              </a:p>
              <a:p>
                <a:pPr lvl="2"/>
                <a:r>
                  <a:rPr lang="ko-KR" altLang="en-US">
                    <a:solidFill>
                      <a:srgbClr val="FF0000"/>
                    </a:solidFill>
                  </a:rPr>
                  <a:t>이것은 보상을 에이전트가 알고 있는 것이 아니고 환경이 알려주는 것이기 때문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2"/>
                <a:r>
                  <a:rPr lang="ko-KR" altLang="en-US">
                    <a:solidFill>
                      <a:srgbClr val="FF0000"/>
                    </a:solidFill>
                  </a:rPr>
                  <a:t>환경이 에이전트에게 알려주는 것이 </a:t>
                </a:r>
                <a:r>
                  <a:rPr lang="en-US" altLang="ko-KR">
                    <a:solidFill>
                      <a:srgbClr val="FF0000"/>
                    </a:solidFill>
                  </a:rPr>
                  <a:t>t + 1 </a:t>
                </a:r>
                <a:r>
                  <a:rPr lang="ko-KR" altLang="en-US">
                    <a:solidFill>
                      <a:srgbClr val="FF0000"/>
                    </a:solidFill>
                  </a:rPr>
                  <a:t>인 시점이기 때문 </a:t>
                </a:r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866DABD-AEA2-42E4-B49C-A0171E91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87" y="2035274"/>
            <a:ext cx="2638419" cy="7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1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A0FF-2287-417B-9786-08215FB8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B5BE9-1157-4AFF-92A8-059400D2E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B1529-D8EC-45AE-BFF9-771BCC0AF6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보상함수</a:t>
            </a:r>
            <a:endParaRPr lang="en-US" altLang="ko-KR"/>
          </a:p>
          <a:p>
            <a:pPr lvl="1"/>
            <a:r>
              <a:rPr lang="ko-KR" altLang="en-US"/>
              <a:t>예제 그리드월드에서는 파란색 동그라미가 있는 상태로 가는 행동을 했을 때 </a:t>
            </a:r>
            <a:r>
              <a:rPr lang="en-US" altLang="ko-KR"/>
              <a:t>(+1)</a:t>
            </a:r>
          </a:p>
          <a:p>
            <a:pPr lvl="1"/>
            <a:r>
              <a:rPr lang="ko-KR" altLang="en-US"/>
              <a:t>초록색 세모가 있는 상태로 가는 행동을 했을 때는 </a:t>
            </a:r>
            <a:r>
              <a:rPr lang="en-US" altLang="ko-KR"/>
              <a:t>(-1)</a:t>
            </a:r>
            <a:r>
              <a:rPr lang="ko-KR" altLang="en-US"/>
              <a:t>의 보상을 받습니다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에이전트는 환경으로부터 하나의 시간 단위가 지난 다음에 보상을 받습니다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</a:p>
          <a:p>
            <a:pPr lvl="1"/>
            <a:r>
              <a:rPr lang="ko-KR" altLang="en-US"/>
              <a:t>이 시간 단위를 타임스텝</a:t>
            </a:r>
            <a:r>
              <a:rPr lang="en-US" altLang="ko-KR"/>
              <a:t>(time step)</a:t>
            </a:r>
            <a:r>
              <a:rPr lang="ko-KR" altLang="en-US"/>
              <a:t>이라고 하겠습니다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상태 변환 확률 </a:t>
            </a:r>
            <a:endParaRPr lang="en-US" altLang="ko-KR"/>
          </a:p>
          <a:p>
            <a:pPr lvl="1"/>
            <a:r>
              <a:rPr lang="ko-KR" altLang="en-US"/>
              <a:t>에이전트가 어떤 상태에서 어떤 행동을 취한다면 에이전트의 상태는 변할 것입니다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다음 상태로 도달 하지 못할 수도 있기 때문에 상태의 변화에는 확률적인 요인이 들어 감 </a:t>
            </a:r>
            <a:endParaRPr lang="en-US" altLang="ko-KR"/>
          </a:p>
          <a:p>
            <a:pPr lvl="1"/>
            <a:r>
              <a:rPr lang="ko-KR" altLang="en-US"/>
              <a:t>괄호 앞의 </a:t>
            </a:r>
            <a:r>
              <a:rPr lang="en-US" altLang="ko-KR"/>
              <a:t>P</a:t>
            </a:r>
            <a:r>
              <a:rPr lang="ko-KR" altLang="en-US"/>
              <a:t>는 확률을 의미 </a:t>
            </a:r>
            <a:endParaRPr lang="en-US" altLang="ko-KR"/>
          </a:p>
          <a:p>
            <a:pPr lvl="1"/>
            <a:r>
              <a:rPr lang="ko-KR" altLang="en-US"/>
              <a:t>상태 변환 확률은 상태 </a:t>
            </a:r>
            <a:r>
              <a:rPr lang="en-US" altLang="ko-KR"/>
              <a:t>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취했을 때 다른 상태 </a:t>
            </a:r>
            <a:r>
              <a:rPr lang="en-US" altLang="ko-KR"/>
              <a:t>s'</a:t>
            </a:r>
            <a:r>
              <a:rPr lang="ko-KR" altLang="en-US"/>
              <a:t>에 도달 할 확률</a:t>
            </a:r>
            <a:endParaRPr lang="en-US" altLang="ko-KR"/>
          </a:p>
          <a:p>
            <a:pPr lvl="1"/>
            <a:r>
              <a:rPr lang="ko-KR" altLang="en-US"/>
              <a:t>이 값은 보상과 마찬가지로 에이전트가 알지 못하는 값으로서 에이전트가 아닌 환경의 일부입니다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상태 변환 확률은 환경의 모델</a:t>
            </a:r>
            <a:r>
              <a:rPr lang="en-US" altLang="ko-KR"/>
              <a:t>(model)</a:t>
            </a:r>
            <a:r>
              <a:rPr lang="ko-KR" altLang="en-US"/>
              <a:t>이라고 부릅니다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환경은 에이전트가 행동을 취하면 상태 변환 확률을 통해 다음에 에이전트가 갈 상태를 알려줍니다</a:t>
            </a:r>
            <a:r>
              <a:rPr lang="en-US" altLang="ko-KR"/>
              <a:t>.  </a:t>
            </a:r>
          </a:p>
          <a:p>
            <a:pPr lvl="1"/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22D65C-B352-492F-A06C-FECE6F16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612" y="1179775"/>
            <a:ext cx="3360872" cy="3590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4D9284-D1EF-4476-8DED-20F1B652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04" y="3593108"/>
            <a:ext cx="2607365" cy="6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A0FF-2287-417B-9786-08215FB8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B5BE9-1157-4AFF-92A8-059400D2E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감가율</a:t>
                </a:r>
                <a:endParaRPr lang="en-US" altLang="ko-KR"/>
              </a:p>
              <a:p>
                <a:pPr lvl="1"/>
                <a:r>
                  <a:rPr lang="ko-KR" altLang="en-US"/>
                  <a:t>에이전트가 항상 현재에 판단을 내리기 때문에 현재에 가까운 보상일수록 더 큰 가치가 있음 </a:t>
                </a:r>
                <a:endParaRPr lang="en-US" altLang="ko-KR"/>
              </a:p>
              <a:p>
                <a:pPr lvl="1"/>
                <a:r>
                  <a:rPr lang="ko-KR" altLang="en-US"/>
                  <a:t>현재 받는 보상의 크기를 </a:t>
                </a:r>
                <a:r>
                  <a:rPr lang="en-US" altLang="ko-KR"/>
                  <a:t>100</a:t>
                </a:r>
                <a:r>
                  <a:rPr lang="ko-KR" altLang="en-US"/>
                  <a:t>으로 했을 때</a:t>
                </a:r>
                <a:r>
                  <a:rPr lang="en-US" altLang="ko-KR"/>
                  <a:t>, </a:t>
                </a:r>
                <a:r>
                  <a:rPr lang="ko-KR" altLang="en-US"/>
                  <a:t>일정 시간이 지나서 보상을 받는다면 </a:t>
                </a:r>
                <a:r>
                  <a:rPr lang="en-US" altLang="ko-KR"/>
                  <a:t>100</a:t>
                </a:r>
                <a:r>
                  <a:rPr lang="ko-KR" altLang="en-US"/>
                  <a:t>의 가치가 없음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에이전트는 그 보상이 얼마나 시간이 지나서 받는지를 고려해서 감가시켜 현재의 가치로 따집니다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/>
                  <a:t>같은 보상이면 나중에 받을수록 가치가 줄어듬 </a:t>
                </a:r>
                <a:endParaRPr lang="en-US" altLang="ko-KR"/>
              </a:p>
              <a:p>
                <a:pPr lvl="1"/>
                <a:r>
                  <a:rPr lang="ko-KR" altLang="en-US"/>
                  <a:t>수학적으로 표현하기 위해 우리는 감가율</a:t>
                </a:r>
                <a:r>
                  <a:rPr lang="en-US" altLang="ko-KR"/>
                  <a:t>(Discount Factor)</a:t>
                </a:r>
                <a:r>
                  <a:rPr lang="ko-KR" altLang="en-US"/>
                  <a:t>라는 개념을 도입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감가율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는 </a:t>
                </a:r>
                <a:r>
                  <a:rPr lang="en-US" altLang="ko-KR">
                    <a:solidFill>
                      <a:srgbClr val="FF0000"/>
                    </a:solidFill>
                  </a:rPr>
                  <a:t>0</a:t>
                </a:r>
                <a:r>
                  <a:rPr lang="ko-KR" altLang="en-US">
                    <a:solidFill>
                      <a:srgbClr val="FF0000"/>
                    </a:solidFill>
                  </a:rPr>
                  <a:t>과 </a:t>
                </a:r>
                <a:r>
                  <a:rPr lang="en-US" altLang="ko-KR">
                    <a:solidFill>
                      <a:srgbClr val="FF0000"/>
                    </a:solidFill>
                  </a:rPr>
                  <a:t>1 </a:t>
                </a:r>
                <a:r>
                  <a:rPr lang="ko-KR" altLang="en-US">
                    <a:solidFill>
                      <a:srgbClr val="FF0000"/>
                    </a:solidFill>
                  </a:rPr>
                  <a:t>사이의 값입니다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r>
                  <a:rPr lang="ko-KR" altLang="en-US">
                    <a:solidFill>
                      <a:srgbClr val="FF0000"/>
                    </a:solidFill>
                  </a:rPr>
                  <a:t>따라서 보상에 곱해지면 보상이 감소합니다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ko-KR" altLang="en-US"/>
                  <a:t>현재 시간 </a:t>
                </a:r>
                <a:r>
                  <a:rPr lang="en-US" altLang="ko-KR"/>
                  <a:t>t</a:t>
                </a:r>
                <a:r>
                  <a:rPr lang="ko-KR" altLang="en-US"/>
                  <a:t>로부터 시간 </a:t>
                </a:r>
                <a:r>
                  <a:rPr lang="en-US" altLang="ko-KR"/>
                  <a:t>k</a:t>
                </a:r>
                <a:r>
                  <a:rPr lang="ko-KR" altLang="en-US"/>
                  <a:t>가 지난 후에 보상을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받을 것이라고 하면 현재 그 보상의 가치는 아래와 같습니다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현재로부터 시간 </a:t>
                </a:r>
                <a:r>
                  <a:rPr lang="en-US" altLang="ko-KR"/>
                  <a:t>k</a:t>
                </a:r>
                <a:r>
                  <a:rPr lang="ko-KR" altLang="en-US"/>
                  <a:t>만큼 지났기 때문에 미래에 받을 보상</a:t>
                </a:r>
                <a:r>
                  <a:rPr lang="en-US" altLang="ko-KR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/>
                  <a:t>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/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/>
                  <a:t>큼 감가됩니다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더 먼 미래에서 받을수록 에이전트가 받는 보상의 크기는 줄어듭니다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1BF5622-236B-4631-9E79-9307EA02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9" y="3159096"/>
            <a:ext cx="1804145" cy="868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C5FFA6-3322-4E5E-8A27-4C094D0C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49" y="5538687"/>
            <a:ext cx="372479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A0FF-2287-417B-9786-08215FB8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B5BE9-1157-4AFF-92A8-059400D2E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정책</a:t>
                </a:r>
                <a:endParaRPr lang="en-US" altLang="ko-KR"/>
              </a:p>
              <a:p>
                <a:pPr lvl="1"/>
                <a:r>
                  <a:rPr lang="ko-KR" altLang="en-US"/>
                  <a:t>모든 상태에서 에이전트가 할 행동입니다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상태가 입력으로 들어오면 행동을 출력으로 내보내는 일종의 함수입니다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정책은 각 상태에서 단 하나의 행동만을 나타낼 수도 있고 확률적으로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=100%,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=90%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같이 나타낼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에이전트가 강화학습을 통해 학습해야 할 것은 수많은 정책 중에서 최적 정책입니다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/>
                  <a:t>최적 정책은 각 상태에서 단 하나의 행동만을 선택합니다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하지만 에이전트가 학습하고 있을 때는 정책이 하나의 행동만을 선택하기보다는 확률적으로 여러 개의 행동을 선택할 수 있어야 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그래야 에이전트가 다양한 상황에 대해 학습하고 최적 정책을 찾을 수 있습니다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시간 </a:t>
                </a:r>
                <a:r>
                  <a:rPr lang="en-US" altLang="ko-KR"/>
                  <a:t>t</a:t>
                </a:r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 = s</a:t>
                </a:r>
                <a:r>
                  <a:rPr lang="ko-KR" altLang="en-US"/>
                  <a:t>에 에이전트가 있을 대 가능한 행동 중에서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 = a</a:t>
                </a:r>
                <a:r>
                  <a:rPr lang="ko-KR" altLang="en-US"/>
                  <a:t>를 활 확률을 나타냅니다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정책만 가지고 있으면 에이전트는 사실 모든 상태에서 자신이 해야 할 행동을 알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하지만 </a:t>
                </a:r>
                <a:r>
                  <a:rPr lang="ko-KR" altLang="en-US">
                    <a:solidFill>
                      <a:srgbClr val="FF0000"/>
                    </a:solidFill>
                  </a:rPr>
                  <a:t>강화학습 문제를 통해 알고 싶은 것은 그냥 정책이 아니라 최적정책</a:t>
                </a:r>
                <a:r>
                  <a:rPr lang="ko-KR" altLang="en-US"/>
                  <a:t>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최적정책을 얻기 위해서 현재의 정책보다 더 좋은 정책을 학습해나가는 것이 강화학습</a:t>
                </a:r>
                <a:r>
                  <a:rPr lang="ko-KR" altLang="en-US"/>
                  <a:t>입니다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17B1529-D8EC-45AE-BFF9-771BCC0AF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67B95E9-C8C5-4F23-9B33-705D47D9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28" y="3811133"/>
            <a:ext cx="3054679" cy="102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21EF48-D9A4-4852-B87F-CD98EF14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108" y="3582990"/>
            <a:ext cx="2565756" cy="25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1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9D885-665B-404E-BD4B-90B7D61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0BCDE-863E-48E7-B3A6-BF587419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35EB7-3BCC-4F04-9273-7755E641E4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위의 그림과 같은 반복을 진행하면 에이전트는 앞으로 받을 것이라고 예상했던 보상에 대해 틀렸다는 것을 알게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이때 받을 것이라 예상하는 보상을 가치함수</a:t>
            </a:r>
            <a:r>
              <a:rPr lang="en-US" altLang="ko-KR"/>
              <a:t>(Value Function)</a:t>
            </a:r>
            <a:r>
              <a:rPr lang="ko-KR" altLang="en-US"/>
              <a:t>라고 합니다</a:t>
            </a:r>
            <a:r>
              <a:rPr lang="en-US" altLang="ko-KR"/>
              <a:t>. </a:t>
            </a:r>
            <a:r>
              <a:rPr lang="ko-KR" altLang="en-US"/>
              <a:t>그러한 과정에서 에이전트는 실제로 받은 보상을 토대로 자신의 정보와 그리고 정책을 </a:t>
            </a:r>
            <a:r>
              <a:rPr lang="en-US" altLang="ko-KR"/>
              <a:t>Update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이러한 학습 과정을 무한히 반복한다면 가장 많은 보상을 받게 하는 정책을 학습할 수 있습니다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어떠한 특정한 상태에 에이전트가 있다고 가정해봅시다</a:t>
            </a:r>
            <a:r>
              <a:rPr lang="en-US" altLang="ko-KR"/>
              <a:t>. </a:t>
            </a:r>
            <a:r>
              <a:rPr lang="ko-KR" altLang="en-US"/>
              <a:t>이 에이전트 입장에서 어떤 행동을 하는 것이 좋을지 어떻게 알수 있을까</a:t>
            </a:r>
            <a:r>
              <a:rPr lang="en-US" altLang="ko-KR"/>
              <a:t>? </a:t>
            </a:r>
          </a:p>
          <a:p>
            <a:pPr lvl="2"/>
            <a:r>
              <a:rPr lang="ko-KR" altLang="en-US"/>
              <a:t>현재 상태에서 앞으로 받을 보상들을 고려해서 선택해야 좋은 선택을 할 수 있음 </a:t>
            </a:r>
            <a:endParaRPr lang="en-US" altLang="ko-KR"/>
          </a:p>
          <a:p>
            <a:pPr lvl="2"/>
            <a:r>
              <a:rPr lang="ko-KR" altLang="en-US"/>
              <a:t>하지만 아직 받지 않은 많은 보상들을 어떻게 고려할 수 있을까</a:t>
            </a:r>
            <a:r>
              <a:rPr lang="en-US" altLang="ko-KR"/>
              <a:t>? </a:t>
            </a:r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여기서 나오는 개념이 바로 가치함수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B86084-6520-42D4-9B56-81EAAF08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56" y="1327088"/>
            <a:ext cx="2352670" cy="13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9D885-665B-404E-BD4B-90B7D61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0BCDE-863E-48E7-B3A6-BF587419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가치함수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lvl="1"/>
                <a:r>
                  <a:rPr lang="ko-KR" altLang="en-US"/>
                  <a:t>현재 시간 </a:t>
                </a:r>
                <a:r>
                  <a:rPr lang="en-US" altLang="ko-KR"/>
                  <a:t>t</a:t>
                </a:r>
                <a:r>
                  <a:rPr lang="ko-KR" altLang="en-US"/>
                  <a:t>로부터 에이전트가 행동을 하면서 받을 보상들을 합한다면 위의 수식과 같습니다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보상은 행동을 했을 때가 아닌 그 다음 타임스텝에 받기 때문에 시간 </a:t>
                </a:r>
                <a:r>
                  <a:rPr lang="en-US" altLang="ko-KR"/>
                  <a:t>t</a:t>
                </a:r>
                <a:r>
                  <a:rPr lang="ko-KR" altLang="en-US"/>
                  <a:t>에 행동을 해서 받는 보상은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</m:oMath>
                </a14:m>
                <a:r>
                  <a:rPr lang="ko-KR" altLang="en-US"/>
                  <a:t>니다</a:t>
                </a:r>
                <a:r>
                  <a:rPr lang="en-US" altLang="ko-KR"/>
                  <a:t>. </a:t>
                </a:r>
                <a:r>
                  <a:rPr lang="ko-KR" altLang="en-US"/>
                  <a:t>그 다음 시간에 행동을 해서 받는 보상은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고 그렇게 시간마다 받는 보상을 다 합하면 위의 수식이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시간마다 받는 보상을 모두 포함했지만 에이전트가 시간마다 보상을 받을 수도 있고 게임이 끝날 때 한 번에 받을 수도 있습니다</a:t>
                </a:r>
                <a:r>
                  <a:rPr lang="en-US" altLang="ko-KR"/>
                  <a:t>. </a:t>
                </a:r>
                <a:r>
                  <a:rPr lang="ko-KR" altLang="en-US"/>
                  <a:t>대문자로 쓴 보상 </a:t>
                </a:r>
                <a:r>
                  <a:rPr lang="en-US" altLang="ko-KR">
                    <a:solidFill>
                      <a:srgbClr val="FF0000"/>
                    </a:solidFill>
                  </a:rPr>
                  <a:t>R</a:t>
                </a:r>
                <a:r>
                  <a:rPr lang="ko-KR" altLang="en-US">
                    <a:solidFill>
                      <a:srgbClr val="FF0000"/>
                    </a:solidFill>
                  </a:rPr>
                  <a:t>은 확률변수이며 확률변수라는 것 자체가 정해져 있는 수가 아니라는 뜻</a:t>
                </a:r>
                <a:r>
                  <a:rPr lang="en-US" altLang="ko-KR"/>
                  <a:t>. </a:t>
                </a:r>
                <a:r>
                  <a:rPr lang="ko-KR" altLang="en-US"/>
                  <a:t>따라서 그 값이 </a:t>
                </a:r>
                <a:r>
                  <a:rPr lang="en-US" altLang="ko-KR"/>
                  <a:t>0</a:t>
                </a:r>
                <a:r>
                  <a:rPr lang="ko-KR" altLang="en-US"/>
                  <a:t>이 될 수 도 있고</a:t>
                </a:r>
                <a:r>
                  <a:rPr lang="en-US" altLang="ko-KR"/>
                  <a:t> </a:t>
                </a:r>
                <a:r>
                  <a:rPr lang="ko-KR" altLang="en-US"/>
                  <a:t>어떤 실수가 될 수도 있음 </a:t>
                </a:r>
                <a:endParaRPr lang="en-US" altLang="ko-KR"/>
              </a:p>
              <a:p>
                <a:pPr lvl="1"/>
                <a:r>
                  <a:rPr lang="ko-KR" altLang="en-US"/>
                  <a:t>감가율을 이용해 앞으로 받을 보상의 현재 가치를 나타내면 아래 그림과 같습니다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CE071B5-9254-4EFE-AC7D-AD8EB545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50" y="1216363"/>
            <a:ext cx="3034029" cy="769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B8DEFE-C68F-4232-BFEB-5D180FFB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011" y="2430706"/>
            <a:ext cx="3442379" cy="733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90CB7-D9DF-40B9-8CBA-C51FC93B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011" y="5429184"/>
            <a:ext cx="4223047" cy="11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9D885-665B-404E-BD4B-90B7D61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0BCDE-863E-48E7-B3A6-BF587419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가치함수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en-US" altLang="ko-KR"/>
                  <a:t>k</a:t>
                </a:r>
                <a:r>
                  <a:rPr lang="ko-KR" altLang="en-US"/>
                  <a:t>라는 시간 뒤에도 계속 에피소드가 계속된다고 가정해봅시다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이 값을 </a:t>
                </a:r>
                <a:r>
                  <a:rPr lang="ko-KR" altLang="en-US">
                    <a:solidFill>
                      <a:srgbClr val="FF0000"/>
                    </a:solidFill>
                  </a:rPr>
                  <a:t>반환값</a:t>
                </a:r>
                <a:r>
                  <a:rPr lang="en-US" altLang="ko-KR">
                    <a:solidFill>
                      <a:srgbClr val="FF0000"/>
                    </a:solidFill>
                  </a:rPr>
                  <a:t>(Return)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라고 합니다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반환값이라는 것은 에이전트가 실제로 환경을 탐험하며 받은 보상의 합 </a:t>
                </a:r>
                <a:endParaRPr lang="en-US" altLang="ko-KR"/>
              </a:p>
              <a:p>
                <a:pPr lvl="1"/>
                <a:r>
                  <a:rPr lang="ko-KR" altLang="en-US"/>
                  <a:t>에이전트가 에피소드가 끝난 후에 그때로부터 얼마의 보상을 받았지</a:t>
                </a:r>
                <a:r>
                  <a:rPr lang="en-US" altLang="ko-KR"/>
                  <a:t>? </a:t>
                </a:r>
                <a:r>
                  <a:rPr lang="ko-KR" altLang="en-US"/>
                  <a:t>라며 보상들을 정산하는 것이 반환값입니다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7390CB7-D9DF-40B9-8CBA-C51FC93B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0" y="1124208"/>
            <a:ext cx="3439117" cy="950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EC808-DCFE-4D8E-AFD0-DE14D5E5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90" y="2699324"/>
            <a:ext cx="3344996" cy="814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0B1D2C-716C-4B00-A02A-9032310FE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290" y="4137834"/>
            <a:ext cx="3100960" cy="7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9D885-665B-404E-BD4B-90B7D61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0BCDE-863E-48E7-B3A6-BF587419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35EB7-3BCC-4F04-9273-7755E641E4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  <a:endParaRPr lang="en-US" altLang="ko-KR"/>
          </a:p>
          <a:p>
            <a:pPr lvl="1"/>
            <a:r>
              <a:rPr lang="ko-KR" altLang="en-US"/>
              <a:t>에이전트는 이러한 반환값을 에피소드가 끝난 후에야 알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꼭 에피소드가 끝날 때가지 기다리는 것보다 정확하지 않더라도 현재의 정보를 토대로 행동하는 것이 나을 때가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에이전트도 직접 다 경험을 해서 보상을 받아보지 않더라도 얼마의 보상을 받을 것이라고 예측할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어떠한 상태에 있으면 앞으로 얼마의 보상을 받을 것인지에 대한 기댓값</a:t>
            </a:r>
            <a:r>
              <a:rPr lang="ko-KR" altLang="en-US"/>
              <a:t>을 고려할수 있습니다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각 타임스텝마다 받는 보상이 모두 확률적이고 반환값이 그 보상들의 합이므로 반환값은 확률변수입니다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가치함수는 확률변수가 아니라 특정 양을 나타내므로 소문자로 표현합니다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가치함수는 에이전트가 가지고 있느 값이기 때문입니다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이처럼 상태의 가치를 고려하는 이유는 만약 현재 에이전트가 갈 수 있는 상태들의 가치를 안다면 그중에서 가장 가치가 제일 높은 상태를 선택할 수 있기 때문입니다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22A2F0-F77A-48BB-809E-5EA6D5DC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30" y="2743372"/>
            <a:ext cx="2109233" cy="828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4770CF-C249-4525-BBF0-8E9779E1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5419601"/>
            <a:ext cx="4277335" cy="106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7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4AE09A-308D-45A4-A77E-A3C8CA89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81AB2-8984-4FC4-91CD-4EDA242E4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AF34C-6AD4-4B0E-AA49-FF27C647AB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에이전트</a:t>
            </a:r>
            <a:endParaRPr lang="en-US" altLang="ko-KR"/>
          </a:p>
          <a:p>
            <a:pPr lvl="1"/>
            <a:r>
              <a:rPr lang="ko-KR" altLang="en-US"/>
              <a:t>강화학습을 통해 스스로 학습하는 컴퓨터를 에이전트</a:t>
            </a:r>
            <a:r>
              <a:rPr lang="en-US" altLang="ko-KR"/>
              <a:t>(agent)</a:t>
            </a:r>
          </a:p>
          <a:p>
            <a:pPr lvl="1"/>
            <a:r>
              <a:rPr lang="ko-KR" altLang="en-US"/>
              <a:t>환경에 대해 사전지식이 없는 상태에서 학습을 진행 </a:t>
            </a:r>
            <a:endParaRPr lang="en-US" altLang="ko-KR"/>
          </a:p>
          <a:p>
            <a:pPr lvl="1"/>
            <a:r>
              <a:rPr lang="ko-KR" altLang="en-US"/>
              <a:t>자신이 놓인 환경에서 자신의 상태를 인식한 후 행동 </a:t>
            </a:r>
            <a:endParaRPr lang="en-US" altLang="ko-KR"/>
          </a:p>
          <a:p>
            <a:pPr lvl="1"/>
            <a:r>
              <a:rPr lang="ko-KR" altLang="en-US"/>
              <a:t>환경은 에이전트에게 보상을 주고 다음 상태를 알려줌 </a:t>
            </a:r>
            <a:endParaRPr lang="en-US" altLang="ko-KR"/>
          </a:p>
          <a:p>
            <a:pPr lvl="1"/>
            <a:r>
              <a:rPr lang="ko-KR" altLang="en-US"/>
              <a:t>이 보상을 통해 에이전트는 어떤 행동이 좋은 행동인지 간접적으로 알게 됨 </a:t>
            </a:r>
            <a:endParaRPr lang="en-US" altLang="ko-KR"/>
          </a:p>
          <a:p>
            <a:pPr lvl="1"/>
            <a:r>
              <a:rPr lang="ko-KR" altLang="en-US"/>
              <a:t> 이러한 보상을 지속해서 얻는다면 에이전트는 좋은 행동을 학습할 수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강화학습의 목적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 에이전트가 환경을 탐색하면서 얻는 보상들의 합을 최대화하는 </a:t>
            </a:r>
            <a:r>
              <a:rPr lang="en-US" altLang="ko-KR">
                <a:solidFill>
                  <a:srgbClr val="FF0000"/>
                </a:solidFill>
              </a:rPr>
              <a:t>'</a:t>
            </a:r>
            <a:r>
              <a:rPr lang="ko-KR" altLang="en-US">
                <a:solidFill>
                  <a:srgbClr val="FF0000"/>
                </a:solidFill>
              </a:rPr>
              <a:t>최적의 행동양식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또는 정책</a:t>
            </a:r>
            <a:r>
              <a:rPr lang="en-US" altLang="ko-KR">
                <a:solidFill>
                  <a:srgbClr val="FF0000"/>
                </a:solidFill>
              </a:rPr>
              <a:t>'</a:t>
            </a:r>
            <a:r>
              <a:rPr lang="ko-KR" altLang="en-US">
                <a:solidFill>
                  <a:srgbClr val="FF0000"/>
                </a:solidFill>
              </a:rPr>
              <a:t>을 학습하는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147F5F-0A1E-498A-9D6C-A0F95C69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71" y="3429000"/>
            <a:ext cx="2872308" cy="16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9D885-665B-404E-BD4B-90B7D61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0BCDE-863E-48E7-B3A6-BF587419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39696" y="876842"/>
                <a:ext cx="11653411" cy="5828871"/>
              </a:xfrm>
            </p:spPr>
            <p:txBody>
              <a:bodyPr/>
              <a:lstStyle/>
              <a:p>
                <a:r>
                  <a:rPr lang="ko-KR" altLang="en-US"/>
                  <a:t>가치함수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ko-KR" altLang="en-US"/>
                  <a:t>위의 수식은 가치함수를 정의할 때 정책을 고려하지 않았습니다</a:t>
                </a:r>
                <a:r>
                  <a:rPr lang="en-US" altLang="ko-KR"/>
                  <a:t>. </a:t>
                </a:r>
                <a:r>
                  <a:rPr lang="ko-KR" altLang="en-US"/>
                  <a:t>하지만 에이전트가 앞으로 받을 보상에 대해 생각할 때 정책을 고려하지 않으면 안됩니다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상태에서 상태로 넘어갈 때 에이전트는 무조건 행동을 해야 하고 </a:t>
                </a:r>
                <a:r>
                  <a:rPr lang="ko-KR" altLang="en-US">
                    <a:solidFill>
                      <a:srgbClr val="FF0000"/>
                    </a:solidFill>
                  </a:rPr>
                  <a:t>각 상태에서 행동을 하는 것이 에이전트의 정책이기 때문입니다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정책에 따라서 계산하는 가치함수는 당연히 달라질 수밖에 없습니다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에이전트는 자신이 어떤 행동을 할지를 고려해서 앞으로 받을 보상을 계산합니다</a:t>
                </a:r>
                <a:r>
                  <a:rPr lang="en-US" altLang="ko-KR"/>
                  <a:t>. </a:t>
                </a:r>
                <a:r>
                  <a:rPr lang="en-US" altLang="ko-KR">
                    <a:solidFill>
                      <a:srgbClr val="FF0000"/>
                    </a:solidFill>
                  </a:rPr>
                  <a:t>MDP</a:t>
                </a:r>
                <a:r>
                  <a:rPr lang="ko-KR" altLang="en-US">
                    <a:solidFill>
                      <a:srgbClr val="FF0000"/>
                    </a:solidFill>
                  </a:rPr>
                  <a:t>에서의 가치함수는 항상 정책을 고려해야함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:r>
                  <a:rPr lang="ko-KR" altLang="en-US"/>
                  <a:t>아래 수식처럼 가치함수와 기댓값의 기호 밑에 정책을 써주면 정책을 고려한 가치함수가 됩니다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위의 수식은 벨만 기대 방정식</a:t>
                </a:r>
                <a:r>
                  <a:rPr lang="en-US" altLang="ko-KR"/>
                  <a:t>(Bellman Expectation Equation) </a:t>
                </a:r>
                <a:r>
                  <a:rPr lang="ko-KR" altLang="en-US"/>
                  <a:t>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현재 상태의 가치함수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와 다음 상태의 가치함수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의 관계를 말해주는 방정식입니다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강화학습은 벨만 방정식을 어떻게 풀어가느냐의 스토리입니다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DD35EB7-3BCC-4F04-9273-7755E641E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39696" y="876842"/>
                <a:ext cx="11653411" cy="5828871"/>
              </a:xfrm>
              <a:blipFill>
                <a:blip r:embed="rId2"/>
                <a:stretch>
                  <a:fillRect l="-366" t="-105" r="-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469F3C9-746D-4262-99C5-BCB28CC4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199" y="1203786"/>
            <a:ext cx="3367850" cy="745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1144AD-38E4-4570-99AB-DD0619722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26" y="4358934"/>
            <a:ext cx="2832779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27CA-776B-4B66-9E62-37287A1D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큐함수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C1EE1E-24A1-4350-AF1C-9D8E2EA4D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2E96CD-288B-47DA-BE42-503F448697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큐함수</a:t>
            </a:r>
            <a:endParaRPr lang="en-US" altLang="ko-KR"/>
          </a:p>
          <a:p>
            <a:pPr lvl="1"/>
            <a:r>
              <a:rPr lang="ko-KR" altLang="en-US"/>
              <a:t>가치함수는 말 그대로 </a:t>
            </a:r>
            <a:r>
              <a:rPr lang="en-US" altLang="ko-KR"/>
              <a:t>'</a:t>
            </a:r>
            <a:r>
              <a:rPr lang="ko-KR" altLang="en-US"/>
              <a:t>함수</a:t>
            </a:r>
            <a:r>
              <a:rPr lang="en-US" altLang="ko-KR"/>
              <a:t>'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따라서 입력이 무엇이고 출력이 무엇인지 알 필요가 있습니다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에이전트는 가치함수를 통해 다음에 어떤 상태로 가야 할지 판단할 수 있습니다</a:t>
            </a:r>
            <a:r>
              <a:rPr lang="en-US" altLang="ko-KR"/>
              <a:t>. </a:t>
            </a:r>
            <a:r>
              <a:rPr lang="ko-KR" altLang="en-US"/>
              <a:t>어떤 상태로 가면 좋을지 판단한 후에 그 상태로 가기 위한 행동을 따져볼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어떤 상태에서 각 행동에 대해 따로 가치함수를 만들어서 그 정보를 얻어올 수 있다면 에이전트는 굳이 다음 상태의 가치함수를 따져보지 않고도 어떤 행동을 해야 할지 선택할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이처럼 어떤 상태에서 어떤 행동이 얼마나 좋은지 알려주는 함수를 행동 가치함수라고 하며 </a:t>
            </a:r>
            <a:r>
              <a:rPr lang="en-US" altLang="ko-KR"/>
              <a:t>Q-</a:t>
            </a:r>
            <a:r>
              <a:rPr lang="ko-KR" altLang="en-US"/>
              <a:t>함수라고 부릅니다</a:t>
            </a:r>
            <a:r>
              <a:rPr lang="en-US" altLang="ko-KR"/>
              <a:t>. 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BC7FBC-ECDC-4ED3-A097-D02E212F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22" y="1732656"/>
            <a:ext cx="4521310" cy="14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27CA-776B-4B66-9E62-37287A1D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큐함수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C1EE1E-24A1-4350-AF1C-9D8E2EA4D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B2E96CD-288B-47DA-BE42-503F448697C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큐함수</a:t>
                </a:r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  <a:p>
                <a:pPr lvl="1"/>
                <a:r>
                  <a:rPr lang="ko-KR" altLang="en-US"/>
                  <a:t>위의 그림에서 흰색 상자는 상태를 의미하고 회색 상자는 특정한 행동을 한 상태를 의미합니다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행동이 행동</a:t>
                </a:r>
                <a:r>
                  <a:rPr lang="en-US" altLang="ko-KR"/>
                  <a:t>1, </a:t>
                </a:r>
                <a:r>
                  <a:rPr lang="ko-KR" altLang="en-US"/>
                  <a:t>행동</a:t>
                </a:r>
                <a:r>
                  <a:rPr lang="en-US" altLang="ko-KR"/>
                  <a:t>2</a:t>
                </a:r>
                <a:r>
                  <a:rPr lang="ko-KR" altLang="en-US"/>
                  <a:t>로 두 개가 있으면 하나의 상태에서 </a:t>
                </a:r>
                <a:r>
                  <a:rPr lang="en-US" altLang="ko-KR"/>
                  <a:t>2</a:t>
                </a:r>
                <a:r>
                  <a:rPr lang="ko-KR" altLang="en-US"/>
                  <a:t>개의 행동 상태를 가지는 것입니다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2</a:t>
                </a:r>
                <a:r>
                  <a:rPr lang="ko-KR" altLang="en-US"/>
                  <a:t>개의 행동 상태에서 따로 가치함수를 계산할 수 있는데</a:t>
                </a:r>
                <a:r>
                  <a:rPr lang="en-US" altLang="ko-KR"/>
                  <a:t>, </a:t>
                </a:r>
                <a:r>
                  <a:rPr lang="ko-KR" altLang="en-US"/>
                  <a:t>그것이 바로 큐함수입니다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큐함수는 상태</a:t>
                </a:r>
                <a:r>
                  <a:rPr lang="en-US" altLang="ko-KR"/>
                  <a:t>, </a:t>
                </a:r>
                <a:r>
                  <a:rPr lang="ko-KR" altLang="en-US"/>
                  <a:t>행동이라는 두 가지 변수를 가지며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/>
                  <a:t>고 나타냅니다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가치함수와 큐함수 사이의 관계식은 아래와 같습니다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큐함수는 강화학습에서 중요한 역할을 합니다</a:t>
                </a:r>
                <a:r>
                  <a:rPr lang="en-US" altLang="ko-KR"/>
                  <a:t>. </a:t>
                </a:r>
                <a:r>
                  <a:rPr lang="ko-KR" altLang="en-US"/>
                  <a:t>강화학습에서 에이전트가 </a:t>
                </a:r>
                <a:endParaRPr lang="en-US" altLang="ko-KR"/>
              </a:p>
              <a:p>
                <a:pPr marL="457200" lvl="1" indent="0">
                  <a:buNone/>
                </a:pPr>
                <a:r>
                  <a:rPr lang="en-US" altLang="ko-KR"/>
                  <a:t>      </a:t>
                </a:r>
                <a:r>
                  <a:rPr lang="ko-KR" altLang="en-US"/>
                  <a:t>행동을 선택하는 기준으로 가치함수보다 보통 큐함수를 사용합니다</a:t>
                </a:r>
                <a:r>
                  <a:rPr lang="en-US" altLang="ko-KR"/>
                  <a:t>.(</a:t>
                </a:r>
                <a:r>
                  <a:rPr lang="ko-KR" altLang="en-US"/>
                  <a:t>예</a:t>
                </a:r>
                <a:r>
                  <a:rPr lang="en-US" altLang="ko-KR"/>
                  <a:t> : </a:t>
                </a:r>
                <a:r>
                  <a:rPr lang="ko-KR" altLang="en-US"/>
                  <a:t>개미</a:t>
                </a:r>
                <a:r>
                  <a:rPr lang="en-US" altLang="ko-KR"/>
                  <a:t>) </a:t>
                </a:r>
              </a:p>
              <a:p>
                <a:pPr lvl="1"/>
                <a:r>
                  <a:rPr lang="ko-KR" altLang="en-US"/>
                  <a:t>아래는 큐함수의 벨만 기대 방정식입니다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B2E96CD-288B-47DA-BE42-503F44869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802B14F2-EBF2-4498-9C9F-63B64CEC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1148159"/>
            <a:ext cx="3770311" cy="1562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AC202E-5F26-4230-90CD-776BD766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711" y="3972452"/>
            <a:ext cx="4436583" cy="1675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303F54-2D45-46E5-8DE1-CE92955AB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561" y="5647899"/>
            <a:ext cx="4699565" cy="8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6A58A-7950-4A3A-B7A7-BA29CFF9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벨만 기대 방정식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C9B0F-1EDE-4960-8277-7DB24F5E7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08894-4CAA-40CE-B2FD-59765E00A0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벨만 기대 방정식 </a:t>
            </a:r>
            <a:endParaRPr lang="en-US" altLang="ko-KR"/>
          </a:p>
          <a:p>
            <a:pPr lvl="1"/>
            <a:r>
              <a:rPr lang="ko-KR" altLang="en-US"/>
              <a:t>가치함수는 어떤 상태의 가치에 대한 기대를 나타냅니다</a:t>
            </a:r>
            <a:r>
              <a:rPr lang="en-US" altLang="ko-KR"/>
              <a:t>. </a:t>
            </a:r>
            <a:r>
              <a:rPr lang="ko-KR" altLang="en-US"/>
              <a:t>어떤 상태의 가치함수는 에이전트가 그 상태로 갈 경우에 앞으로 받을 보상의 합에 대한 기댓값입니다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가치함수는 현재 에이전트의 정책에 영향을 받는데</a:t>
            </a:r>
            <a:r>
              <a:rPr lang="en-US" altLang="ko-KR"/>
              <a:t>, </a:t>
            </a:r>
            <a:r>
              <a:rPr lang="ko-KR" altLang="en-US"/>
              <a:t>정책을 반영해 식으로 나타내면 아래 수식과 같습니다</a:t>
            </a:r>
            <a:r>
              <a:rPr lang="en-US" altLang="ko-KR"/>
              <a:t>. </a:t>
            </a:r>
            <a:r>
              <a:rPr lang="ko-KR" altLang="en-US"/>
              <a:t>이를 벨만 기대방정식이라고 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벨만 기대 방정식이라고 하는 이유는 식에 기댓값의 개념이 들어가기 때문입니다</a:t>
            </a:r>
            <a:r>
              <a:rPr lang="en-US" altLang="ko-KR"/>
              <a:t>. </a:t>
            </a:r>
            <a:r>
              <a:rPr lang="ko-KR" altLang="en-US"/>
              <a:t>이 벨만 방정식은 현재 상태의 가치함수와 다음 상태의 가치함수 사이의 관계를 식으로 나타낸 것입니다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기댓값을 알아내려면 앞으로 받을 모든 보상에 대해 고려해야 합니다</a:t>
            </a:r>
            <a:r>
              <a:rPr lang="en-US" altLang="ko-KR"/>
              <a:t>. </a:t>
            </a:r>
            <a:r>
              <a:rPr lang="ko-KR" altLang="en-US"/>
              <a:t>정의상는 가능하지만 물리적으로 불가능합니다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따라서 컴퓨터가 이 기댓값을 계산하기 위해 다른 조치가 필요합니다</a:t>
            </a:r>
            <a:r>
              <a:rPr lang="en-US" altLang="ko-KR"/>
              <a:t>. (</a:t>
            </a:r>
            <a:r>
              <a:rPr lang="ko-KR" altLang="en-US"/>
              <a:t>다이나믹 프로그래밍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수식 </a:t>
            </a:r>
            <a:r>
              <a:rPr lang="en-US" altLang="ko-KR"/>
              <a:t>2.28</a:t>
            </a:r>
            <a:r>
              <a:rPr lang="ko-KR" altLang="en-US"/>
              <a:t>를 보면 현재 가치함수 값을 업데이터하는 것입니다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84943-073E-4170-A9A8-A9AD32D2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57" y="2464359"/>
            <a:ext cx="3267531" cy="733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BB319-8528-4311-A4ED-AD1E1DBF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76" y="3976366"/>
            <a:ext cx="3743847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9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09FA0-3D35-4C5F-8748-88398439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벨만 기대 방정식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CC7B4-AAC9-4E05-B393-AE5672D47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BFA2-28F9-48BE-AC30-BA6E729A51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계산 가능한 벨만 방정식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기댓값에는 어떠한 행동을 할 확률과 그 행동을 했을 때 어떤 상태로 가게 되는 확률이 포함되어 있습니다</a:t>
            </a:r>
            <a:r>
              <a:rPr lang="en-US" altLang="ko-KR"/>
              <a:t>. </a:t>
            </a:r>
          </a:p>
          <a:p>
            <a:r>
              <a:rPr lang="ko-KR" altLang="en-US"/>
              <a:t>따라서 정책과 상태 변환 확률을 포함해서 계산하면 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C5E14-4792-48E5-8A0C-47479B32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549" y="1584789"/>
            <a:ext cx="4261838" cy="1051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B9F81C-2AC3-4CBB-BE55-D34C2B08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3853686"/>
            <a:ext cx="2600688" cy="25816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828C0-6EAC-4BF7-B8E7-3493A455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51" y="3837896"/>
            <a:ext cx="5604746" cy="23362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0295CE-86CE-4219-BFC7-E33A378DB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11" y="3853686"/>
            <a:ext cx="3143689" cy="762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73149-6415-C2D0-5402-FCCEA5A41169}"/>
              </a:ext>
            </a:extLst>
          </p:cNvPr>
          <p:cNvSpPr txBox="1"/>
          <p:nvPr/>
        </p:nvSpPr>
        <p:spPr>
          <a:xfrm>
            <a:off x="568879" y="4998489"/>
            <a:ext cx="316264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감가율 </a:t>
            </a:r>
            <a:r>
              <a:rPr lang="en-US" altLang="ko-KR" sz="1100"/>
              <a:t>: 0.9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상태 변환 확률은 항상 </a:t>
            </a:r>
            <a:r>
              <a:rPr lang="en-US" altLang="ko-KR" sz="1100"/>
              <a:t>1</a:t>
            </a:r>
            <a:r>
              <a:rPr lang="ko-KR" altLang="en-US" sz="1100"/>
              <a:t>이라고 가정</a:t>
            </a:r>
            <a:endParaRPr lang="en-US" altLang="ko-KR" sz="1100"/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V</a:t>
            </a:r>
            <a:r>
              <a:rPr lang="ko-KR" altLang="en-US" sz="1100"/>
              <a:t>는 가치함수의 값  </a:t>
            </a:r>
          </a:p>
        </p:txBody>
      </p:sp>
    </p:spTree>
    <p:extLst>
      <p:ext uri="{BB962C8B-B14F-4D97-AF65-F5344CB8AC3E}">
        <p14:creationId xmlns:p14="http://schemas.microsoft.com/office/powerpoint/2010/main" val="153292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C855-D041-4B25-BA4E-E9F5A487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벨만 최적 방정식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31A21-2243-48F1-B8FE-A5DB88D73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C2CBB26-DB57-489C-B22E-D244E6775FC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벨만 기대 방정식을 통해 계속 계산을 진행하다 보면 언젠가 값이 수렴하게 됩니다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그렇다면 현재 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 대한 참 가치함수를 구한 것입니다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최적 가치함수</a:t>
                </a:r>
                <a:r>
                  <a:rPr lang="en-US" altLang="ko-KR"/>
                  <a:t>(Optimal Value Function)</a:t>
                </a:r>
              </a:p>
              <a:p>
                <a:pPr lvl="1"/>
                <a:r>
                  <a:rPr lang="ko-KR" altLang="en-US"/>
                  <a:t>참 가치함수는 </a:t>
                </a:r>
                <a:r>
                  <a:rPr lang="en-US" altLang="ko-KR"/>
                  <a:t>'</a:t>
                </a:r>
                <a:r>
                  <a:rPr lang="ko-KR" altLang="en-US"/>
                  <a:t>어떤 정책</a:t>
                </a:r>
                <a:r>
                  <a:rPr lang="en-US" altLang="ko-KR"/>
                  <a:t>'</a:t>
                </a:r>
                <a:r>
                  <a:rPr lang="ko-KR" altLang="en-US"/>
                  <a:t>을 따라서 움직였을 경우에 받게 되는 보상에 대한 참값 </a:t>
                </a:r>
                <a:endParaRPr lang="en-US" altLang="ko-KR"/>
              </a:p>
              <a:p>
                <a:pPr lvl="1"/>
                <a:r>
                  <a:rPr lang="ko-KR" altLang="en-US"/>
                  <a:t>최적의 가치함수는 수 많은 정책 중에서 가장 높은 보상을 주는 가치함수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정책을 따라갔을 때 받을 보상들의 합인 가치함수를 통해 정책을 평가할 수 있습니다</a:t>
                </a:r>
                <a:r>
                  <a:rPr lang="en-US" altLang="ko-KR"/>
                  <a:t>. </a:t>
                </a:r>
                <a:r>
                  <a:rPr lang="ko-KR" altLang="en-US"/>
                  <a:t>따라서 아래 수식과 같이 모든 정책에 대해 가장 큰 가치함수를 주는 정책이 최적 정책입니다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max</a:t>
                </a:r>
                <a:r>
                  <a:rPr lang="ko-KR" altLang="en-US"/>
                  <a:t>라는 함수는 모든 가능한 정책에 따른 값 중에서 최대를 반환하는 함수입니다</a:t>
                </a:r>
                <a:r>
                  <a:rPr lang="en-US" altLang="ko-KR"/>
                  <a:t>. </a:t>
                </a:r>
                <a:r>
                  <a:rPr lang="ko-KR" altLang="en-US"/>
                  <a:t>최적 정책을 따라갔을 때 받을 보상의 합이 최적가치 함수입니다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C2CBB26-DB57-489C-B22E-D244E6775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59C3FBF-C530-442C-8AFA-D9551639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76" y="3067190"/>
            <a:ext cx="3238952" cy="962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97A675-338A-46E5-83E1-8EB891FE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88" y="5036275"/>
            <a:ext cx="2384012" cy="9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3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48C6E-C10B-4B28-8363-17AD1DAC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벨만 최적 방정식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FF664-ABEA-44CC-B325-6755E48E2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35AF0-072B-4BE8-9653-011D6F71AE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최적 큐함수 또한 같은 방식으로 아래와 같이 구할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최적의 큐함수 중에서 </a:t>
            </a:r>
            <a:r>
              <a:rPr lang="en-US" altLang="ko-KR"/>
              <a:t>max</a:t>
            </a:r>
            <a:r>
              <a:rPr lang="ko-KR" altLang="en-US"/>
              <a:t>를 취하는 것이 최적의 가치함수가 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큐함수를 가치함수로 고쳐 표현하면 아래와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이를 벨만 최적 방정식</a:t>
            </a:r>
            <a:r>
              <a:rPr lang="en-US" altLang="ko-KR"/>
              <a:t>(Bellman Optimality Equation)</a:t>
            </a:r>
            <a:r>
              <a:rPr lang="ko-KR" altLang="en-US"/>
              <a:t>이라 부르며</a:t>
            </a:r>
            <a:r>
              <a:rPr lang="en-US" altLang="ko-KR"/>
              <a:t>, </a:t>
            </a:r>
            <a:r>
              <a:rPr lang="ko-KR" altLang="en-US"/>
              <a:t>가치함수에 관한 것입니다</a:t>
            </a:r>
            <a:r>
              <a:rPr lang="en-US" altLang="ko-KR"/>
              <a:t>. </a:t>
            </a:r>
            <a:r>
              <a:rPr lang="ko-KR" altLang="en-US"/>
              <a:t>큐함에 대해서 벨만 최적 방정식을 표현하면 아래와 같습니다</a:t>
            </a:r>
            <a:r>
              <a:rPr lang="en-US" altLang="ko-KR"/>
              <a:t>.   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AB4C4-2691-4269-BE0C-BEAA58514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61" y="1347632"/>
            <a:ext cx="2543530" cy="895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0AAE3A-8553-4BD1-A790-D1018BD2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166" y="2838813"/>
            <a:ext cx="3191320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3702A5-2015-44B6-9E12-793F2AA5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10" y="4174654"/>
            <a:ext cx="4039164" cy="695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9954B2-4DD9-42BC-9AE5-BFE4794E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157" y="5953280"/>
            <a:ext cx="443927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9679B-EAF1-4800-8568-DF15429C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Prediction</a:t>
            </a:r>
            <a:r>
              <a:rPr lang="ko-KR" altLang="en-US"/>
              <a:t>과 </a:t>
            </a:r>
            <a:r>
              <a:rPr lang="en-US" altLang="ko-KR"/>
              <a:t>Control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1D8E5-A973-40F4-990B-7357E4C00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AA14122-FB57-4C2A-A2B0-4D4FDEE767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MDP</a:t>
                </a:r>
                <a:r>
                  <a:rPr lang="ko-KR" altLang="en-US"/>
                  <a:t>를 푼다는 것은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en-US" altLang="ko-KR"/>
                  <a:t>MDP</a:t>
                </a:r>
                <a:r>
                  <a:rPr lang="ko-KR" altLang="en-US"/>
                  <a:t>가 주어졌을 때</a:t>
                </a:r>
                <a:r>
                  <a:rPr lang="en-US" altLang="ko-KR"/>
                  <a:t>, </a:t>
                </a:r>
                <a:r>
                  <a:rPr lang="ko-KR" altLang="en-US"/>
                  <a:t>즉 </a:t>
                </a:r>
                <a:r>
                  <a:rPr lang="en-US" altLang="ko-KR"/>
                  <a:t>(S, A, P, R,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이 주어졌을 때 우리가 관심 있어 하는 태스크는 크게 </a:t>
                </a:r>
                <a:r>
                  <a:rPr lang="en-US" altLang="ko-KR"/>
                  <a:t>2</a:t>
                </a:r>
                <a:r>
                  <a:rPr lang="ko-KR" altLang="en-US"/>
                  <a:t>가지 </a:t>
                </a:r>
                <a:endParaRPr lang="en-US" altLang="ko-KR"/>
              </a:p>
              <a:p>
                <a:r>
                  <a:rPr lang="en-US" altLang="ko-KR"/>
                  <a:t>Prediction : </a:t>
                </a:r>
                <a:r>
                  <a:rPr lang="ko-KR" altLang="en-US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가 주어졌을 때 각 상태의 </a:t>
                </a:r>
                <a:r>
                  <a:rPr lang="ko-KR" altLang="en-US" err="1"/>
                  <a:t>밸류를</a:t>
                </a:r>
                <a:r>
                  <a:rPr lang="ko-KR" altLang="en-US"/>
                  <a:t> 평가하는 문제 </a:t>
                </a:r>
                <a:endParaRPr lang="en-US" altLang="ko-KR"/>
              </a:p>
              <a:p>
                <a:r>
                  <a:rPr lang="en-US" altLang="ko-KR"/>
                  <a:t>Control : </a:t>
                </a:r>
                <a:r>
                  <a:rPr lang="ko-KR" altLang="en-US"/>
                  <a:t>최적 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/>
                  <a:t>* </a:t>
                </a:r>
                <a:r>
                  <a:rPr lang="ko-KR" altLang="en-US"/>
                  <a:t>를 찾는 문제  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ko-KR" altLang="en-US"/>
                  <a:t>출발에서 시작하여 종료까지 도착하면 한 에피소드가 끝나며 스텝마다 </a:t>
                </a:r>
                <a:r>
                  <a:rPr lang="en-US" altLang="ko-KR"/>
                  <a:t>-1</a:t>
                </a:r>
                <a:r>
                  <a:rPr lang="ko-KR" altLang="en-US"/>
                  <a:t>의 보상을 받는 상황 </a:t>
                </a:r>
                <a:endParaRPr lang="en-US" altLang="ko-KR"/>
              </a:p>
              <a:p>
                <a:pPr lvl="1"/>
                <a:r>
                  <a:rPr lang="ko-KR" altLang="en-US"/>
                  <a:t>누적 보상을 최대화하고자 한다면 최단 경로를 지나 종료 상태에 도착해야 함 </a:t>
                </a:r>
                <a:endParaRPr lang="en-US" altLang="ko-KR"/>
              </a:p>
              <a:p>
                <a:pPr lvl="1"/>
                <a:r>
                  <a:rPr lang="ko-KR" altLang="en-US"/>
                  <a:t>이때 에이전트가 선택할 수 있는 액션은 총 </a:t>
                </a:r>
                <a:r>
                  <a:rPr lang="en-US" altLang="ko-KR"/>
                  <a:t>4</a:t>
                </a:r>
                <a:r>
                  <a:rPr lang="ko-KR" altLang="en-US"/>
                  <a:t>개로 동</a:t>
                </a:r>
                <a:r>
                  <a:rPr lang="en-US" altLang="ko-KR"/>
                  <a:t>,</a:t>
                </a:r>
                <a:r>
                  <a:rPr lang="ko-KR" altLang="en-US"/>
                  <a:t>서</a:t>
                </a:r>
                <a:r>
                  <a:rPr lang="en-US" altLang="ko-KR"/>
                  <a:t>,</a:t>
                </a:r>
                <a:r>
                  <a:rPr lang="ko-KR" altLang="en-US"/>
                  <a:t>남</a:t>
                </a:r>
                <a:r>
                  <a:rPr lang="en-US" altLang="ko-KR"/>
                  <a:t>,</a:t>
                </a:r>
                <a:r>
                  <a:rPr lang="ko-KR" altLang="en-US"/>
                  <a:t>북 방향으로 한 칸 움직이는 것 </a:t>
                </a:r>
                <a:endParaRPr lang="en-US" altLang="ko-KR"/>
              </a:p>
              <a:p>
                <a:pPr lvl="1"/>
                <a:r>
                  <a:rPr lang="ko-KR" altLang="en-US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/>
                  <a:t> 가 아래와 같이 주어짐 </a:t>
                </a:r>
                <a:r>
                  <a:rPr lang="en-US" altLang="ko-KR"/>
                  <a:t>(</a:t>
                </a:r>
                <a:r>
                  <a:rPr lang="ko-KR" altLang="en-US"/>
                  <a:t>단순하게 </a:t>
                </a:r>
                <a:r>
                  <a:rPr lang="en-US" altLang="ko-KR"/>
                  <a:t>4</a:t>
                </a:r>
                <a:r>
                  <a:rPr lang="ko-KR" altLang="en-US"/>
                  <a:t>방향으로 랜덤하게 움직이는 정책</a:t>
                </a:r>
                <a:r>
                  <a:rPr lang="en-US" altLang="ko-KR"/>
                  <a:t>)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AA14122-FB57-4C2A-A2B0-4D4FDEE76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649224E-F6B2-4F86-A28A-AB1DA916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45" y="2628788"/>
            <a:ext cx="3258005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63670F-939B-4014-ACE8-9C5F8ECE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059" y="5953279"/>
            <a:ext cx="502037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6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F45E6-3E15-4BB5-BFDE-2B638D11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Prediction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3C6F3-D742-4804-A046-3C429968C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082B184-CF67-4523-852A-36D65E3545D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344551" y="915111"/>
                <a:ext cx="11653411" cy="5828871"/>
              </a:xfrm>
            </p:spPr>
            <p:txBody>
              <a:bodyPr/>
              <a:lstStyle/>
              <a:p>
                <a:r>
                  <a:rPr lang="en-US" altLang="ko-KR">
                    <a:latin typeface="Cambria Math" panose="02040503050406030204" pitchFamily="18" charset="0"/>
                  </a:rPr>
                  <a:t>Prediction</a:t>
                </a:r>
                <a:r>
                  <a:rPr lang="ko-KR" altLang="en-US">
                    <a:latin typeface="Cambria Math" panose="02040503050406030204" pitchFamily="18" charset="0"/>
                  </a:rPr>
                  <a:t>은 해당  상태의  </a:t>
                </a:r>
                <a:r>
                  <a:rPr lang="ko-KR" altLang="en-US" err="1">
                    <a:latin typeface="Cambria Math" panose="02040503050406030204" pitchFamily="18" charset="0"/>
                  </a:rPr>
                  <a:t>밸류를</a:t>
                </a:r>
                <a:r>
                  <a:rPr lang="ko-KR" altLang="en-US">
                    <a:latin typeface="Cambria Math" panose="02040503050406030204" pitchFamily="18" charset="0"/>
                  </a:rPr>
                  <a:t> 예측하는 것이 목적 </a:t>
                </a:r>
                <a:endParaRPr lang="en-US" altLang="ko-KR" b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</a:t>
                </a:r>
                <a:r>
                  <a:rPr lang="ko-KR" altLang="en-US" err="1"/>
                  <a:t>밸류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값은 몇이 될까</a:t>
                </a:r>
                <a:r>
                  <a:rPr lang="en-US" altLang="ko-KR"/>
                  <a:t>? </a:t>
                </a:r>
                <a:r>
                  <a:rPr lang="ko-KR" altLang="en-US"/>
                  <a:t>이런 질문이 </a:t>
                </a:r>
                <a:r>
                  <a:rPr lang="en-US" altLang="ko-KR"/>
                  <a:t>Prediction </a:t>
                </a:r>
                <a:r>
                  <a:rPr lang="ko-KR" altLang="en-US"/>
                  <a:t>문제임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종료가 되는 각각의 여정을 우리는 에피소드</a:t>
                </a:r>
                <a:r>
                  <a:rPr lang="en-US" altLang="ko-KR"/>
                  <a:t>(episode)</a:t>
                </a:r>
                <a:r>
                  <a:rPr lang="ko-KR" altLang="en-US"/>
                  <a:t>라고 부릅니다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최종 보상의 값을 리턴이라고 표현합니다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082B184-CF67-4523-852A-36D65E354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344551" y="915111"/>
                <a:ext cx="11653411" cy="5828871"/>
              </a:xfrm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C6909EF-69B6-414C-9028-7522EC86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91" y="1799998"/>
            <a:ext cx="3210373" cy="1629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D092CA-85B0-41AD-A729-C392EB58B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26" y="1799998"/>
            <a:ext cx="5714275" cy="13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B7307-38D8-4B7F-A586-38A71627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Control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DE6C0-C512-4BB9-91BC-D52AEA7EA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18C415D-D9F9-4F6C-86D9-16B699C5874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Control</a:t>
                </a:r>
                <a:r>
                  <a:rPr lang="ko-KR" altLang="en-US"/>
                  <a:t>의 목적은 </a:t>
                </a:r>
                <a:r>
                  <a:rPr lang="ko-KR" altLang="en-US">
                    <a:solidFill>
                      <a:srgbClr val="FF0000"/>
                    </a:solidFill>
                  </a:rPr>
                  <a:t>최적의 정책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찾는 것 </a:t>
                </a:r>
                <a:endParaRPr lang="en-US" altLang="ko-KR"/>
              </a:p>
              <a:p>
                <a:r>
                  <a:rPr lang="ko-KR" altLang="en-US"/>
                  <a:t>최적의 정책이란 이 세상에 존재하는 모든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/>
                  <a:t>중에서 </a:t>
                </a:r>
                <a:r>
                  <a:rPr lang="ko-KR" altLang="en-US">
                    <a:solidFill>
                      <a:srgbClr val="FF0000"/>
                    </a:solidFill>
                  </a:rPr>
                  <a:t>가장 기대 리턴이 큰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:r>
                  <a:rPr lang="ko-KR" altLang="en-US">
                    <a:solidFill>
                      <a:srgbClr val="FF0000"/>
                    </a:solidFill>
                  </a:rPr>
                  <a:t>정책</a:t>
                </a:r>
                <a:r>
                  <a:rPr lang="en-US" altLang="ko-KR">
                    <a:solidFill>
                      <a:srgbClr val="FF0000"/>
                    </a:solidFill>
                  </a:rPr>
                  <a:t>)</a:t>
                </a:r>
                <a:r>
                  <a:rPr lang="ko-KR" altLang="en-US"/>
                  <a:t>를 뜻합니다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그리드 월드의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는 비교적 간단히 찾을 수 있음 </a:t>
                </a:r>
                <a:endParaRPr lang="en-US" altLang="ko-KR"/>
              </a:p>
              <a:p>
                <a:pPr lvl="1"/>
                <a:r>
                  <a:rPr lang="ko-KR" altLang="en-US"/>
                  <a:t>아래 그림처럼 오른쪽으로 돌아가지 않고 종료를 향해서 나아가면 됨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하지만 일반적인 </a:t>
                </a:r>
                <a:r>
                  <a:rPr lang="en-US" altLang="ko-KR"/>
                  <a:t>MDP</a:t>
                </a:r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를 찾는 것은 </a:t>
                </a:r>
                <a:r>
                  <a:rPr lang="ko-KR" altLang="en-US" err="1"/>
                  <a:t>간단하지만은</a:t>
                </a:r>
                <a:r>
                  <a:rPr lang="ko-KR" altLang="en-US"/>
                  <a:t> 않습니다</a:t>
                </a:r>
                <a:r>
                  <a:rPr lang="en-US" altLang="ko-KR"/>
                  <a:t>. </a:t>
                </a:r>
                <a:r>
                  <a:rPr lang="ko-KR" altLang="en-US"/>
                  <a:t>이를 찾기 위해 강화 학습을 사용하는 것</a:t>
                </a:r>
                <a:endParaRPr lang="en-US" altLang="ko-KR"/>
              </a:p>
              <a:p>
                <a:r>
                  <a:rPr lang="ko-KR" altLang="en-US"/>
                  <a:t>최적 정책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를 따를 때의 가치 함수를 </a:t>
                </a:r>
                <a:r>
                  <a:rPr lang="ko-KR" altLang="en-US">
                    <a:solidFill>
                      <a:srgbClr val="FF0000"/>
                    </a:solidFill>
                  </a:rPr>
                  <a:t>최적 가치 함수</a:t>
                </a:r>
                <a:r>
                  <a:rPr lang="en-US" altLang="ko-KR">
                    <a:solidFill>
                      <a:srgbClr val="FF0000"/>
                    </a:solidFill>
                  </a:rPr>
                  <a:t>(optimal value function)</a:t>
                </a:r>
                <a:r>
                  <a:rPr lang="ko-KR" altLang="en-US">
                    <a:solidFill>
                      <a:srgbClr val="FF0000"/>
                    </a:solidFill>
                  </a:rPr>
                  <a:t>라고 하며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/>
                  <a:t>고 표기 </a:t>
                </a:r>
                <a:endParaRPr lang="en-US" altLang="ko-KR"/>
              </a:p>
              <a:p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를 찾았다면 </a:t>
                </a:r>
                <a:r>
                  <a:rPr lang="en-US" altLang="ko-KR"/>
                  <a:t>"</a:t>
                </a:r>
                <a:r>
                  <a:rPr lang="ko-KR" altLang="en-US"/>
                  <a:t>이 </a:t>
                </a:r>
                <a:r>
                  <a:rPr lang="en-US" altLang="ko-KR"/>
                  <a:t>MDP</a:t>
                </a:r>
                <a:r>
                  <a:rPr lang="ko-KR" altLang="en-US"/>
                  <a:t>는 </a:t>
                </a:r>
                <a:r>
                  <a:rPr lang="ko-KR" altLang="en-US" err="1"/>
                  <a:t>풀렀다</a:t>
                </a:r>
                <a:r>
                  <a:rPr lang="en-US" altLang="ko-KR"/>
                  <a:t>"</a:t>
                </a:r>
                <a:r>
                  <a:rPr lang="ko-KR" altLang="en-US"/>
                  <a:t>라고 말할 수 있습니다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18C415D-D9F9-4F6C-86D9-16B699C58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866F269-1AAD-41CC-A2C6-39DEA134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2647809"/>
            <a:ext cx="382958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DA96-1B78-4A94-8E55-D642068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DB872D-2B43-48B2-8889-403F8E4E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5EA54-3DB4-4D34-9DF8-C3FB1D63E6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순차적 행동 결정 문제</a:t>
            </a:r>
            <a:endParaRPr lang="en-US" altLang="ko-KR"/>
          </a:p>
          <a:p>
            <a:pPr lvl="1"/>
            <a:r>
              <a:rPr lang="ko-KR" altLang="en-US"/>
              <a:t>강화학습은 결정을 순차적으로 내려야 하는 문제에 적용</a:t>
            </a:r>
            <a:endParaRPr lang="en-US" altLang="ko-KR"/>
          </a:p>
          <a:p>
            <a:r>
              <a:rPr lang="ko-KR" altLang="en-US"/>
              <a:t>순차적 행동 결정 문제의 구성 요소 </a:t>
            </a:r>
            <a:endParaRPr lang="en-US" altLang="ko-KR"/>
          </a:p>
          <a:p>
            <a:pPr lvl="1"/>
            <a:r>
              <a:rPr lang="ko-KR" altLang="en-US"/>
              <a:t>상태 </a:t>
            </a:r>
            <a:r>
              <a:rPr lang="en-US" altLang="ko-KR"/>
              <a:t>(state)</a:t>
            </a:r>
          </a:p>
          <a:p>
            <a:pPr lvl="2"/>
            <a:r>
              <a:rPr lang="ko-KR" altLang="en-US"/>
              <a:t>에이전트의 정적인 요소뿐만 아니라 동적인 요소까지 포함 </a:t>
            </a:r>
            <a:endParaRPr lang="en-US" altLang="ko-KR"/>
          </a:p>
          <a:p>
            <a:pPr lvl="3"/>
            <a:r>
              <a:rPr lang="ko-KR" altLang="en-US"/>
              <a:t>탁구를 치는 에이전트는 학습을 위해서는 탁구공의 위치뿐만 아니라 속도</a:t>
            </a:r>
            <a:r>
              <a:rPr lang="en-US" altLang="ko-KR"/>
              <a:t>, </a:t>
            </a:r>
            <a:r>
              <a:rPr lang="ko-KR" altLang="en-US"/>
              <a:t>가속도 같은 정보도 필요 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(action)</a:t>
            </a:r>
          </a:p>
          <a:p>
            <a:pPr lvl="2"/>
            <a:r>
              <a:rPr lang="ko-KR" altLang="en-US"/>
              <a:t>에이전트가 어떠한 상태에서 취할 수 있는 행동으로서 </a:t>
            </a:r>
            <a:r>
              <a:rPr lang="en-US" altLang="ko-KR"/>
              <a:t>'</a:t>
            </a:r>
            <a:r>
              <a:rPr lang="ko-KR" altLang="en-US"/>
              <a:t>상</a:t>
            </a:r>
            <a:r>
              <a:rPr lang="en-US" altLang="ko-KR"/>
              <a:t>', '</a:t>
            </a:r>
            <a:r>
              <a:rPr lang="ko-KR" altLang="en-US"/>
              <a:t>하</a:t>
            </a:r>
            <a:r>
              <a:rPr lang="en-US" altLang="ko-KR"/>
              <a:t>', '</a:t>
            </a:r>
            <a:r>
              <a:rPr lang="ko-KR" altLang="en-US"/>
              <a:t>좌</a:t>
            </a:r>
            <a:r>
              <a:rPr lang="en-US" altLang="ko-KR"/>
              <a:t>', '</a:t>
            </a:r>
            <a:r>
              <a:rPr lang="ko-KR" altLang="en-US"/>
              <a:t>우</a:t>
            </a:r>
            <a:r>
              <a:rPr lang="en-US" altLang="ko-KR"/>
              <a:t>'</a:t>
            </a:r>
            <a:r>
              <a:rPr lang="ko-KR" altLang="en-US"/>
              <a:t>같은 것을 의미 </a:t>
            </a:r>
            <a:endParaRPr lang="en-US" altLang="ko-KR"/>
          </a:p>
          <a:p>
            <a:pPr lvl="1"/>
            <a:r>
              <a:rPr lang="ko-KR" altLang="en-US"/>
              <a:t>보상 </a:t>
            </a:r>
            <a:r>
              <a:rPr lang="en-US" altLang="ko-KR"/>
              <a:t>(reward)</a:t>
            </a:r>
          </a:p>
          <a:p>
            <a:pPr lvl="2"/>
            <a:r>
              <a:rPr lang="ko-KR" altLang="en-US"/>
              <a:t>가장 핵점적인 개념 </a:t>
            </a:r>
            <a:endParaRPr lang="en-US" altLang="ko-KR"/>
          </a:p>
          <a:p>
            <a:pPr lvl="2"/>
            <a:r>
              <a:rPr lang="ko-KR" altLang="en-US"/>
              <a:t>에이전트가 학습할 수 있는 유일한 정보가 바로 보상 </a:t>
            </a:r>
            <a:endParaRPr lang="en-US" altLang="ko-KR"/>
          </a:p>
          <a:p>
            <a:pPr lvl="2"/>
            <a:r>
              <a:rPr lang="ko-KR" altLang="en-US"/>
              <a:t>이 보상이라는 정보를 통해 에이전트는 자신이 했던 행동들을 평가할 수 있고 이로 인해 어떤 행동이 좋은 행동인지 알 수 있음 </a:t>
            </a:r>
            <a:endParaRPr lang="en-US" altLang="ko-KR"/>
          </a:p>
          <a:p>
            <a:pPr lvl="2"/>
            <a:r>
              <a:rPr lang="ko-KR" altLang="en-US"/>
              <a:t>에이전트는 어떤 상황에서 얼마의 보상이 나오는지 미리 알지는 못함 </a:t>
            </a:r>
            <a:endParaRPr lang="en-US" altLang="ko-KR"/>
          </a:p>
          <a:p>
            <a:pPr lvl="1"/>
            <a:r>
              <a:rPr lang="ko-KR" altLang="en-US"/>
              <a:t>정책</a:t>
            </a:r>
            <a:r>
              <a:rPr lang="en-US" altLang="ko-KR"/>
              <a:t> (policy)</a:t>
            </a:r>
          </a:p>
          <a:p>
            <a:pPr lvl="2"/>
            <a:r>
              <a:rPr lang="ko-KR" altLang="en-US"/>
              <a:t>순차적 행동 결정 문제에서 구해야 할 답은 바로 정책 </a:t>
            </a:r>
            <a:endParaRPr lang="en-US" altLang="ko-KR"/>
          </a:p>
          <a:p>
            <a:pPr lvl="2"/>
            <a:r>
              <a:rPr lang="ko-KR" altLang="en-US"/>
              <a:t>에이전트가 보상을 얻으려면 행동을 해야 하는데 특정 상태가 아닌 모든 상태에서 대해 어떤 행동을 해야 할지 알아야 하는데 이렇게 모든 상태에 대해 에이전트가 어떤 행동을 해야 하는지 정해놓은 것이 정책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45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D1F07-7E03-496A-9105-838909FD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 풀이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E264B-91DE-4490-91C5-95C3C0FB6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3136A86-35D1-40A3-81C2-70DE5410002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MDP</a:t>
                </a:r>
                <a:r>
                  <a:rPr lang="ko-KR" altLang="en-US"/>
                  <a:t>의 대한 모든 정보를 알 때 이를 이용하여 정책을 개선해 나가는 과정을 </a:t>
                </a:r>
                <a:r>
                  <a:rPr lang="ko-KR" altLang="en-US" err="1"/>
                  <a:t>플래닝</a:t>
                </a:r>
                <a:r>
                  <a:rPr lang="en-US" altLang="ko-KR"/>
                  <a:t>(planning)</a:t>
                </a:r>
                <a:r>
                  <a:rPr lang="ko-KR" altLang="en-US"/>
                  <a:t>이라 합니다</a:t>
                </a:r>
                <a:r>
                  <a:rPr lang="en-US" altLang="ko-KR"/>
                  <a:t>. </a:t>
                </a:r>
              </a:p>
              <a:p>
                <a:r>
                  <a:rPr lang="en-US" altLang="ko-KR" sz="1800">
                    <a:solidFill>
                      <a:srgbClr val="FF0000"/>
                    </a:solidFill>
                  </a:rPr>
                  <a:t>MDP</a:t>
                </a:r>
                <a:r>
                  <a:rPr lang="ko-KR" altLang="en-US" sz="1800">
                    <a:solidFill>
                      <a:srgbClr val="FF0000"/>
                    </a:solidFill>
                  </a:rPr>
                  <a:t>의 알 때의 </a:t>
                </a:r>
                <a:r>
                  <a:rPr lang="en-US" altLang="ko-KR" sz="1800">
                    <a:solidFill>
                      <a:srgbClr val="FF0000"/>
                    </a:solidFill>
                  </a:rPr>
                  <a:t>Plan </a:t>
                </a:r>
                <a:r>
                  <a:rPr lang="ko-KR" altLang="en-US" sz="1800">
                    <a:solidFill>
                      <a:srgbClr val="FF0000"/>
                    </a:solidFill>
                  </a:rPr>
                  <a:t>방법 </a:t>
                </a:r>
              </a:p>
              <a:p>
                <a:pPr lvl="1"/>
                <a:r>
                  <a:rPr lang="ko-KR" altLang="en-US"/>
                  <a:t>정책 </a:t>
                </a:r>
                <a:r>
                  <a:rPr lang="ko-KR" altLang="en-US" err="1"/>
                  <a:t>이터레이션</a:t>
                </a:r>
                <a:endParaRPr lang="en-US" altLang="ko-KR"/>
              </a:p>
              <a:p>
                <a:pPr lvl="2"/>
                <a:r>
                  <a:rPr lang="ko-KR" altLang="en-US"/>
                  <a:t>정책 평가</a:t>
                </a:r>
                <a:r>
                  <a:rPr lang="en-US" altLang="ko-KR"/>
                  <a:t>(Policy evaluation)</a:t>
                </a:r>
              </a:p>
              <a:p>
                <a:pPr lvl="3"/>
                <a:r>
                  <a:rPr lang="ko-KR" altLang="en-US"/>
                  <a:t>반복적 정책 평가</a:t>
                </a:r>
                <a:endParaRPr lang="en-US" altLang="ko-KR"/>
              </a:p>
              <a:p>
                <a:pPr lvl="2"/>
                <a:r>
                  <a:rPr lang="ko-KR" altLang="en-US"/>
                  <a:t>정책 개선</a:t>
                </a:r>
                <a:r>
                  <a:rPr lang="en-US" altLang="ko-KR"/>
                  <a:t>(Policy improvement)</a:t>
                </a:r>
              </a:p>
              <a:p>
                <a:pPr lvl="3"/>
                <a:r>
                  <a:rPr lang="ko-KR" altLang="en-US" err="1"/>
                  <a:t>그리디</a:t>
                </a:r>
                <a:r>
                  <a:rPr lang="ko-KR" altLang="en-US"/>
                  <a:t> 정책 생성</a:t>
                </a:r>
                <a:endParaRPr lang="en-US" altLang="ko-KR"/>
              </a:p>
              <a:p>
                <a:pPr lvl="3"/>
                <a:endParaRPr lang="en-US" altLang="ko-KR"/>
              </a:p>
              <a:p>
                <a:pPr lvl="1"/>
                <a:r>
                  <a:rPr lang="ko-KR" altLang="en-US"/>
                  <a:t>가치 </a:t>
                </a:r>
                <a:r>
                  <a:rPr lang="ko-KR" altLang="en-US" err="1"/>
                  <a:t>이터레이션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r>
                  <a:rPr lang="en-US" altLang="ko-KR"/>
                  <a:t>MDP</a:t>
                </a:r>
                <a:r>
                  <a:rPr lang="ko-KR" altLang="en-US"/>
                  <a:t>를 모를 때 </a:t>
                </a:r>
                <a:r>
                  <a:rPr lang="ko-KR" altLang="en-US" err="1"/>
                  <a:t>밸류</a:t>
                </a:r>
                <a:r>
                  <a:rPr lang="ko-KR" altLang="en-US"/>
                  <a:t> 평가하기</a:t>
                </a:r>
                <a:endParaRPr lang="en-US" altLang="ko-KR"/>
              </a:p>
              <a:p>
                <a:pPr lvl="1"/>
                <a:r>
                  <a:rPr lang="ko-KR" altLang="en-US"/>
                  <a:t>모델 프리</a:t>
                </a:r>
                <a:r>
                  <a:rPr lang="en-US" altLang="ko-KR"/>
                  <a:t>(model-free)</a:t>
                </a:r>
              </a:p>
              <a:p>
                <a:pPr lvl="2"/>
                <a:r>
                  <a:rPr lang="ko-KR" altLang="en-US"/>
                  <a:t>보상 함수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전이 확률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/>
                  <a:t>를 모를 때 실제로 액션을 해 보기 전까지는 보상을 얼마나 받을지도 모르고</a:t>
                </a:r>
                <a:r>
                  <a:rPr lang="en-US" altLang="ko-KR"/>
                  <a:t>, </a:t>
                </a:r>
                <a:r>
                  <a:rPr lang="ko-KR" altLang="en-US"/>
                  <a:t>어떤 상태로 이동하게 될 지 확률 분포도 전혀 모르는 상황</a:t>
                </a:r>
                <a:endParaRPr lang="en-US" altLang="ko-KR"/>
              </a:p>
              <a:p>
                <a:pPr lvl="1"/>
                <a:r>
                  <a:rPr lang="ko-KR" altLang="en-US"/>
                  <a:t>모델은 강화 학습에서 환경의 모델의 </a:t>
                </a:r>
                <a:r>
                  <a:rPr lang="ko-KR" altLang="en-US" err="1"/>
                  <a:t>줄임말로</a:t>
                </a:r>
                <a:r>
                  <a:rPr lang="en-US" altLang="ko-KR"/>
                  <a:t>, </a:t>
                </a:r>
                <a:r>
                  <a:rPr lang="ko-KR" altLang="en-US"/>
                  <a:t>에이전트의 액션에 대해 환경이 어떻게 응답할지 예측하기 위해 사용하는 모든 것을 의미</a:t>
                </a:r>
                <a:endParaRPr lang="en-US" altLang="ko-KR"/>
              </a:p>
              <a:p>
                <a:pPr lvl="1"/>
                <a:r>
                  <a:rPr lang="ko-KR" altLang="en-US" err="1"/>
                  <a:t>몬테카를로</a:t>
                </a:r>
                <a:r>
                  <a:rPr lang="ko-KR" altLang="en-US"/>
                  <a:t> 학습</a:t>
                </a:r>
                <a:endParaRPr lang="en-US" altLang="ko-KR"/>
              </a:p>
              <a:p>
                <a:pPr lvl="1"/>
                <a:r>
                  <a:rPr lang="en-US" altLang="ko-KR"/>
                  <a:t>Temporal Difference </a:t>
                </a:r>
                <a:r>
                  <a:rPr lang="ko-KR" altLang="en-US"/>
                  <a:t>학습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3136A86-35D1-40A3-81C2-70DE54100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CBB0385-24CA-4A8B-ACB7-4D4D4FF4D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92" y="1424967"/>
            <a:ext cx="2549175" cy="2972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EFACA9-C279-4EB5-89D5-72F90D5D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69" y="1441508"/>
            <a:ext cx="2157671" cy="14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9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7202D-6760-47F2-B620-DBA039BD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그리드월드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77E0C-22F8-4884-8DAB-9C25D4E5F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582C62-6BAA-4A32-9A0D-582846A33B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순차적 행동 결정 문제 </a:t>
            </a:r>
            <a:endParaRPr lang="en-US" altLang="ko-KR"/>
          </a:p>
          <a:p>
            <a:pPr lvl="1"/>
            <a:r>
              <a:rPr lang="ko-KR" altLang="en-US"/>
              <a:t>강화학습은 순차적으로 행동을 결정해야 하는 문제를 푸는 방법 중 하나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3</a:t>
            </a:r>
            <a:r>
              <a:rPr lang="ko-KR" altLang="en-US"/>
              <a:t>단계 </a:t>
            </a:r>
            <a:endParaRPr lang="en-US" altLang="ko-KR"/>
          </a:p>
          <a:p>
            <a:pPr lvl="3"/>
            <a:r>
              <a:rPr lang="en-US" altLang="ko-KR"/>
              <a:t>1. </a:t>
            </a:r>
            <a:r>
              <a:rPr lang="ko-KR" altLang="en-US"/>
              <a:t>순차적으로 행동 문제를 </a:t>
            </a:r>
            <a:r>
              <a:rPr lang="en-US" altLang="ko-KR"/>
              <a:t>MDP</a:t>
            </a:r>
            <a:r>
              <a:rPr lang="ko-KR" altLang="en-US"/>
              <a:t>로 전환한다</a:t>
            </a:r>
            <a:r>
              <a:rPr lang="en-US" altLang="ko-KR"/>
              <a:t>. </a:t>
            </a:r>
          </a:p>
          <a:p>
            <a:pPr lvl="3"/>
            <a:r>
              <a:rPr lang="en-US" altLang="ko-KR"/>
              <a:t>2. </a:t>
            </a:r>
            <a:r>
              <a:rPr lang="ko-KR" altLang="en-US"/>
              <a:t>가치함수를 </a:t>
            </a:r>
            <a:r>
              <a:rPr lang="ko-KR" altLang="en-US" err="1"/>
              <a:t>벨만</a:t>
            </a:r>
            <a:r>
              <a:rPr lang="ko-KR" altLang="en-US"/>
              <a:t> 방정식으로 반복적으로 계산한다</a:t>
            </a:r>
            <a:r>
              <a:rPr lang="en-US" altLang="ko-KR"/>
              <a:t>. </a:t>
            </a:r>
          </a:p>
          <a:p>
            <a:pPr lvl="3"/>
            <a:r>
              <a:rPr lang="en-US" altLang="ko-KR"/>
              <a:t>3. </a:t>
            </a:r>
            <a:r>
              <a:rPr lang="ko-KR" altLang="en-US"/>
              <a:t>최적 가치함수와 최적 정책을 찾는다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강화학습 알고리즘 흐름 </a:t>
            </a:r>
            <a:endParaRPr lang="en-US" altLang="ko-KR"/>
          </a:p>
          <a:p>
            <a:pPr lvl="1"/>
            <a:r>
              <a:rPr lang="ko-KR" altLang="en-US" err="1"/>
              <a:t>벨만</a:t>
            </a:r>
            <a:r>
              <a:rPr lang="ko-KR" altLang="en-US"/>
              <a:t> 방정식은 다이나믹 프로그램을 통해 풀 수 있는데 두 가지 방법으로 풀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정책 </a:t>
            </a:r>
            <a:r>
              <a:rPr lang="ko-KR" altLang="en-US" err="1"/>
              <a:t>이터레이션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가치 </a:t>
            </a:r>
            <a:r>
              <a:rPr lang="ko-KR" altLang="en-US" err="1"/>
              <a:t>이터레이션</a:t>
            </a:r>
            <a:r>
              <a:rPr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A9F968-7F7E-4C98-A85B-4FCFC2AC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2973"/>
            <a:ext cx="2953162" cy="2048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176BED-513D-4DBF-A0AB-75D59D58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340" y="1772973"/>
            <a:ext cx="2629267" cy="2934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D5305E-2422-4874-89C4-BBDA74238204}"/>
              </a:ext>
            </a:extLst>
          </p:cNvPr>
          <p:cNvSpPr txBox="1"/>
          <p:nvPr/>
        </p:nvSpPr>
        <p:spPr>
          <a:xfrm>
            <a:off x="3712400" y="299996"/>
            <a:ext cx="435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MDP</a:t>
            </a:r>
            <a:r>
              <a:rPr lang="ko-KR" altLang="en-US" sz="2400">
                <a:solidFill>
                  <a:srgbClr val="FF0000"/>
                </a:solidFill>
              </a:rPr>
              <a:t>의 알 때의 </a:t>
            </a:r>
            <a:r>
              <a:rPr lang="en-US" altLang="ko-KR" sz="2400">
                <a:solidFill>
                  <a:srgbClr val="FF0000"/>
                </a:solidFill>
              </a:rPr>
              <a:t>Plan </a:t>
            </a:r>
            <a:r>
              <a:rPr lang="ko-KR" altLang="en-US" sz="2400">
                <a:solidFill>
                  <a:srgbClr val="FF0000"/>
                </a:solidFill>
              </a:rPr>
              <a:t>방법 </a:t>
            </a:r>
          </a:p>
        </p:txBody>
      </p:sp>
    </p:spTree>
    <p:extLst>
      <p:ext uri="{BB962C8B-B14F-4D97-AF65-F5344CB8AC3E}">
        <p14:creationId xmlns:p14="http://schemas.microsoft.com/office/powerpoint/2010/main" val="342188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F6995-D07F-4911-BA40-B6871BC3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E8B16-C923-4AA2-8436-7CE11FB6C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5123A1-2ED0-4F87-ADA4-FD558C6FA2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정책은 에이전트가 모든 상태에서 어떻게 행동할지에 대한 정보입니다</a:t>
            </a:r>
            <a:r>
              <a:rPr lang="en-US" altLang="ko-KR"/>
              <a:t>. MDP</a:t>
            </a:r>
            <a:r>
              <a:rPr lang="ko-KR" altLang="en-US"/>
              <a:t>로 정의되는 문제에서 결국 알고 싶은 건 가장 높은 보상을 얻게 하는 정책을 찾는 것 </a:t>
            </a:r>
            <a:endParaRPr lang="en-US" altLang="ko-KR"/>
          </a:p>
          <a:p>
            <a:r>
              <a:rPr lang="ko-KR" altLang="en-US"/>
              <a:t>하지만 처음에는 이 정책을 알 수가 없음 </a:t>
            </a:r>
            <a:endParaRPr lang="en-US" altLang="ko-KR"/>
          </a:p>
          <a:p>
            <a:r>
              <a:rPr lang="ko-KR" altLang="en-US"/>
              <a:t>따라서 어떤 특정한 정책을 시작으로 계속 </a:t>
            </a:r>
            <a:r>
              <a:rPr lang="ko-KR" altLang="en-US" err="1"/>
              <a:t>발전시켜나가는</a:t>
            </a:r>
            <a:r>
              <a:rPr lang="ko-KR" altLang="en-US"/>
              <a:t> 방법을 사용</a:t>
            </a:r>
            <a:endParaRPr lang="en-US" altLang="ko-KR"/>
          </a:p>
          <a:p>
            <a:r>
              <a:rPr lang="ko-KR" altLang="en-US"/>
              <a:t>무작위로 행동을 정하는 정책으로부터 시작함 </a:t>
            </a:r>
            <a:endParaRPr lang="en-US" altLang="ko-KR"/>
          </a:p>
          <a:p>
            <a:r>
              <a:rPr lang="ko-KR" altLang="en-US"/>
              <a:t>현재의 정책을 </a:t>
            </a:r>
            <a:r>
              <a:rPr lang="en-US" altLang="ko-KR"/>
              <a:t>'</a:t>
            </a:r>
            <a:r>
              <a:rPr lang="ko-KR" altLang="en-US"/>
              <a:t>평가</a:t>
            </a:r>
            <a:r>
              <a:rPr lang="en-US" altLang="ko-KR"/>
              <a:t>'</a:t>
            </a:r>
            <a:r>
              <a:rPr lang="ko-KR" altLang="en-US"/>
              <a:t>하고 더 나은 정책으로 </a:t>
            </a:r>
            <a:r>
              <a:rPr lang="en-US" altLang="ko-KR"/>
              <a:t>'</a:t>
            </a:r>
            <a:r>
              <a:rPr lang="ko-KR" altLang="en-US"/>
              <a:t>발전</a:t>
            </a:r>
            <a:r>
              <a:rPr lang="en-US" altLang="ko-KR"/>
              <a:t>'</a:t>
            </a:r>
            <a:r>
              <a:rPr lang="ko-KR" altLang="en-US"/>
              <a:t>해야 합니다</a:t>
            </a:r>
            <a:r>
              <a:rPr lang="en-US" altLang="ko-KR"/>
              <a:t>.</a:t>
            </a:r>
          </a:p>
          <a:p>
            <a:r>
              <a:rPr lang="ko-KR" altLang="en-US"/>
              <a:t>정책 </a:t>
            </a:r>
            <a:r>
              <a:rPr lang="ko-KR" altLang="en-US" err="1"/>
              <a:t>이터레이션에서는</a:t>
            </a:r>
            <a:r>
              <a:rPr lang="ko-KR" altLang="en-US"/>
              <a:t> 평가를 정책 평가</a:t>
            </a:r>
            <a:r>
              <a:rPr lang="en-US" altLang="ko-KR"/>
              <a:t>(Policy Evaluation)</a:t>
            </a:r>
          </a:p>
          <a:p>
            <a:r>
              <a:rPr lang="ko-KR" altLang="en-US"/>
              <a:t>발전을 정책 발전 </a:t>
            </a:r>
            <a:r>
              <a:rPr lang="en-US" altLang="ko-KR"/>
              <a:t>(Policy Improvement) </a:t>
            </a:r>
          </a:p>
          <a:p>
            <a:r>
              <a:rPr lang="ko-KR" altLang="en-US"/>
              <a:t>어떤 정책이 있을 때 그 정책을 정책 평가 과정을 통해 얼마나 </a:t>
            </a:r>
            <a:r>
              <a:rPr lang="ko-KR" altLang="en-US" err="1"/>
              <a:t>좋은지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평가하고 그 평가를 기준으로 정책을 좀 더 나은 정책으로 발전</a:t>
            </a:r>
            <a:endParaRPr lang="en-US" altLang="ko-KR"/>
          </a:p>
          <a:p>
            <a:r>
              <a:rPr lang="ko-KR" altLang="en-US"/>
              <a:t>위 과정을 </a:t>
            </a:r>
            <a:r>
              <a:rPr lang="ko-KR" altLang="en-US" err="1"/>
              <a:t>반복하다보면</a:t>
            </a:r>
            <a:r>
              <a:rPr lang="ko-KR" altLang="en-US"/>
              <a:t> 최적 정책으로 수렴함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B3A0DE-8DF0-4F6B-9510-54FBC5C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636" y="1344180"/>
            <a:ext cx="3362794" cy="37247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02161-4140-40B4-84A7-F683D3A89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6" y="5110597"/>
            <a:ext cx="323895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4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2934-7452-4DFA-B0B9-D92ABD58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5BDE6-DF7C-4E33-83AD-70B05C840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AA42CC6-12C9-4D44-89A9-6EEAD3BF8B7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정책 평가 </a:t>
                </a:r>
                <a:endParaRPr lang="en-US" altLang="ko-KR"/>
              </a:p>
              <a:p>
                <a:pPr lvl="1"/>
                <a:r>
                  <a:rPr lang="ko-KR" altLang="en-US"/>
                  <a:t>가치함수가 정책이 얼마나 </a:t>
                </a:r>
                <a:r>
                  <a:rPr lang="ko-KR" altLang="en-US" err="1"/>
                  <a:t>좋은지</a:t>
                </a:r>
                <a:r>
                  <a:rPr lang="ko-KR" altLang="en-US"/>
                  <a:t> 판단하는 근거가 됨 </a:t>
                </a:r>
                <a:endParaRPr lang="en-US" altLang="ko-KR"/>
              </a:p>
              <a:p>
                <a:pPr lvl="1"/>
                <a:r>
                  <a:rPr lang="ko-KR" altLang="en-US"/>
                  <a:t>가치함수는 현재의 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따라갔을 때 받을 보상에 대한 </a:t>
                </a:r>
                <a:r>
                  <a:rPr lang="ko-KR" altLang="en-US" err="1"/>
                  <a:t>기댓값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다이나믹 프로그래밍에서는 환경에 대한 모든 정보를 알고 문제에 접근하기 때문에 위의 수식은 계산할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곧 </a:t>
                </a:r>
                <a:r>
                  <a:rPr lang="en-US" altLang="ko-KR">
                    <a:solidFill>
                      <a:srgbClr val="FF0000"/>
                    </a:solidFill>
                  </a:rPr>
                  <a:t>MDP</a:t>
                </a:r>
                <a:r>
                  <a:rPr lang="ko-KR" altLang="en-US">
                    <a:solidFill>
                      <a:srgbClr val="FF0000"/>
                    </a:solidFill>
                  </a:rPr>
                  <a:t>를 알 때의 진행할 수 있는 방법입니다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r>
                  <a:rPr lang="ko-KR" altLang="en-US"/>
                  <a:t>정책 </a:t>
                </a:r>
                <a:r>
                  <a:rPr lang="ko-KR" altLang="en-US" err="1"/>
                  <a:t>이터레이션에서는</a:t>
                </a:r>
                <a:r>
                  <a:rPr lang="ko-KR" altLang="en-US"/>
                  <a:t> </a:t>
                </a:r>
                <a:r>
                  <a:rPr lang="ko-KR" altLang="en-US" err="1"/>
                  <a:t>벨만</a:t>
                </a:r>
                <a:r>
                  <a:rPr lang="ko-KR" altLang="en-US"/>
                  <a:t> 기대 방정식을 사용합니다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위의 수식을 계산 가능한 형태로 변환하면 아래와 같습니다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AA42CC6-12C9-4D44-89A9-6EEAD3BF8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12F38E4-ACA8-45B3-8717-B57DF722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99" y="2115529"/>
            <a:ext cx="3801005" cy="724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E89BD1-29BE-4834-BAFB-7AF2AF450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99" y="4199956"/>
            <a:ext cx="3410426" cy="781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0E3B60-7501-480A-A639-29818E9B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418" y="5569908"/>
            <a:ext cx="3181794" cy="771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006DBF-93B9-4F6E-AE77-B13FC6C89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80" y="5500779"/>
            <a:ext cx="338184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5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C72C7-DA10-42F8-96A6-4D154A69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CD6BB4-F02A-4931-BA27-E00B0F2D1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3B54B-D4DC-401D-91AC-78C05203F7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교재의 정책 평가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A824F1-5DAD-4E60-B964-5858473C59E6}"/>
                  </a:ext>
                </a:extLst>
              </p:cNvPr>
              <p:cNvSpPr txBox="1"/>
              <p:nvPr/>
            </p:nvSpPr>
            <p:spPr>
              <a:xfrm>
                <a:off x="6545633" y="1379576"/>
                <a:ext cx="5385339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/>
                  <a:t>코드로 생각하기 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for →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: self.get_value(state)[action]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b="0"/>
                  <a:t> </a:t>
                </a:r>
                <a:r>
                  <a:rPr lang="ko-KR" altLang="en-US"/>
                  <a:t>𝑠𝑒𝑙𝑓</a:t>
                </a:r>
                <a:r>
                  <a:rPr lang="en-US" altLang="ko-KR"/>
                  <a:t>.</a:t>
                </a:r>
                <a:r>
                  <a:rPr lang="ko-KR" altLang="en-US"/>
                  <a:t>𝑒𝑛𝑣</a:t>
                </a:r>
                <a:r>
                  <a:rPr lang="en-US" altLang="ko-KR"/>
                  <a:t>_</a:t>
                </a:r>
                <a:r>
                  <a:rPr lang="ko-KR" altLang="en-US"/>
                  <a:t>𝑟𝑒𝑤𝑎𝑟𝑑</a:t>
                </a:r>
                <a:r>
                  <a:rPr lang="en-US" altLang="ko-KR"/>
                  <a:t>(</a:t>
                </a:r>
                <a:r>
                  <a:rPr lang="ko-KR" altLang="en-US"/>
                  <a:t>𝑠𝑡𝑎𝑡𝑒</a:t>
                </a:r>
                <a:r>
                  <a:rPr lang="en-US" altLang="ko-KR"/>
                  <a:t>, </a:t>
                </a:r>
                <a:r>
                  <a:rPr lang="ko-KR" altLang="en-US"/>
                  <a:t>𝑎𝑐𝑡𝑖𝑜𝑛</a:t>
                </a:r>
                <a:r>
                  <a:rPr lang="en-US" altLang="ko-KR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/>
                  <a:t>self.discount_factor * next_value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value</a:t>
                </a:r>
                <a:r>
                  <a:rPr lang="ko-KR" altLang="en-US"/>
                  <a:t> </a:t>
                </a:r>
                <a:r>
                  <a:rPr lang="en-US" altLang="ko-KR"/>
                  <a:t>+=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 </a:t>
                </a:r>
                <a:r>
                  <a:rPr lang="en-US" altLang="ko-KR"/>
                  <a:t>*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/>
                  <a:t>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A824F1-5DAD-4E60-B964-5858473C5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33" y="1379576"/>
                <a:ext cx="5385339" cy="2031325"/>
              </a:xfrm>
              <a:prstGeom prst="rect">
                <a:avLst/>
              </a:prstGeom>
              <a:blipFill>
                <a:blip r:embed="rId2"/>
                <a:stretch>
                  <a:fillRect l="-1019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B7D6D05-4F8F-4D18-B8AF-FF58C242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0" y="1440501"/>
            <a:ext cx="5410955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93468C-02BE-4051-A6C4-F6F080EF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34" y="3374346"/>
            <a:ext cx="318179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4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8BC5-E36C-463B-9F03-CC226A1A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6D825-3507-44CB-AA62-AA7917BFF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4E5E4FC-6DFE-4143-BD08-23A592AB3EF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정책 발전</a:t>
                </a:r>
                <a:endParaRPr lang="en-US" altLang="ko-KR"/>
              </a:p>
              <a:p>
                <a:pPr lvl="1"/>
                <a:r>
                  <a:rPr lang="ko-KR" altLang="en-US"/>
                  <a:t>정책에 대한 평가를 마쳤다면 정책을 발전시켜야 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애초에 정책을 발전시키지 않는다면 정책에 대한 평가는 의미가 없습니다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탐욕 정책 발전</a:t>
                </a:r>
                <a:r>
                  <a:rPr lang="en-US" altLang="ko-KR"/>
                  <a:t>(Greedy Policy Improvement) </a:t>
                </a:r>
              </a:p>
              <a:p>
                <a:pPr lvl="1"/>
                <a:r>
                  <a:rPr lang="ko-KR" altLang="en-US"/>
                  <a:t>정책이 모든 상태에 대해 정의돼 있기 때문에 탐욕 정책 발전도 모든 상태에 적용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정책은 아래 수식처럼 무작위 정책이었습니다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정책 평가의 과정을 거치면 각 행동에 대한 가치를 알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큐함수를 사용하여 어떤 행동이 좋은 지 알 수 있습니다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상태 </a:t>
                </a:r>
                <a:r>
                  <a:rPr lang="en-US" altLang="ko-KR"/>
                  <a:t>s</a:t>
                </a:r>
                <a:r>
                  <a:rPr lang="ko-KR" altLang="en-US"/>
                  <a:t>에서 선택 가능한 행동의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err="1"/>
                  <a:t>를</a:t>
                </a:r>
                <a:r>
                  <a:rPr lang="ko-KR" altLang="en-US"/>
                  <a:t> 비교하고 그 중에서 가장 큰 큐함수를 가지는 행동을 선택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4E5E4FC-6DFE-4143-BD08-23A592AB3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623DF28-CD01-452F-BC32-09B70385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73" y="1693540"/>
            <a:ext cx="2181529" cy="154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6277A-71AF-4DB0-B020-3E40DED8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24" y="3972692"/>
            <a:ext cx="3696216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F183B0-FC53-4B41-B061-8C2277627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650" y="3999222"/>
            <a:ext cx="2591162" cy="657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B4D5F6-7607-441A-A315-E3A8E5450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418" y="5418956"/>
            <a:ext cx="3315163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10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D5A5-6965-45F8-A6E8-7962F2AD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38B2F-9CA6-42C7-A1D7-6EF83E15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75FF13-0424-4209-8810-1624993150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550" y="904720"/>
            <a:ext cx="11653411" cy="5828871"/>
          </a:xfrm>
        </p:spPr>
        <p:txBody>
          <a:bodyPr/>
          <a:lstStyle/>
          <a:p>
            <a:r>
              <a:rPr lang="ko-KR" altLang="en-US"/>
              <a:t>소스코드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2D281-56BC-42F4-8C8F-94F4EE9A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0" y="1417899"/>
            <a:ext cx="5687219" cy="5315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3CE73C-1784-49E3-A656-A0E50254B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29" y="2987328"/>
            <a:ext cx="2591162" cy="657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A40D03-5289-4557-B1F9-7315AB3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528" y="4371239"/>
            <a:ext cx="3315163" cy="70494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566F46-85E2-4AA0-A71D-8909C63A7E5A}"/>
              </a:ext>
            </a:extLst>
          </p:cNvPr>
          <p:cNvCxnSpPr>
            <a:stCxn id="7" idx="1"/>
          </p:cNvCxnSpPr>
          <p:nvPr/>
        </p:nvCxnSpPr>
        <p:spPr>
          <a:xfrm flipH="1">
            <a:off x="5268286" y="3315987"/>
            <a:ext cx="2252243" cy="55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53E576-2A2F-4B7C-80DF-27FE33C1360C}"/>
              </a:ext>
            </a:extLst>
          </p:cNvPr>
          <p:cNvCxnSpPr>
            <a:cxnSpLocks/>
          </p:cNvCxnSpPr>
          <p:nvPr/>
        </p:nvCxnSpPr>
        <p:spPr>
          <a:xfrm flipH="1">
            <a:off x="3951215" y="4599582"/>
            <a:ext cx="3730916" cy="12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38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257C5-4D91-460B-B067-F3A7689C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정책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74FBC-315B-4659-B05F-BCA363A24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132852-DDC6-482B-A58A-B34CA13606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교재의 정책 평가 함수 </a:t>
            </a:r>
          </a:p>
          <a:p>
            <a:pPr marL="0" indent="0">
              <a:buNone/>
            </a:pPr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8D46102-A173-4D38-B0BC-A992EF93D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77844"/>
              </p:ext>
            </p:extLst>
          </p:nvPr>
        </p:nvGraphicFramePr>
        <p:xfrm>
          <a:off x="726362" y="1374007"/>
          <a:ext cx="4407700" cy="2921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40">
                  <a:extLst>
                    <a:ext uri="{9D8B030D-6E8A-4147-A177-3AD203B41FA5}">
                      <a16:colId xmlns:a16="http://schemas.microsoft.com/office/drawing/2014/main" val="1757879123"/>
                    </a:ext>
                  </a:extLst>
                </a:gridCol>
                <a:gridCol w="881540">
                  <a:extLst>
                    <a:ext uri="{9D8B030D-6E8A-4147-A177-3AD203B41FA5}">
                      <a16:colId xmlns:a16="http://schemas.microsoft.com/office/drawing/2014/main" val="2738277248"/>
                    </a:ext>
                  </a:extLst>
                </a:gridCol>
                <a:gridCol w="881540">
                  <a:extLst>
                    <a:ext uri="{9D8B030D-6E8A-4147-A177-3AD203B41FA5}">
                      <a16:colId xmlns:a16="http://schemas.microsoft.com/office/drawing/2014/main" val="278285873"/>
                    </a:ext>
                  </a:extLst>
                </a:gridCol>
                <a:gridCol w="881540">
                  <a:extLst>
                    <a:ext uri="{9D8B030D-6E8A-4147-A177-3AD203B41FA5}">
                      <a16:colId xmlns:a16="http://schemas.microsoft.com/office/drawing/2014/main" val="1419187632"/>
                    </a:ext>
                  </a:extLst>
                </a:gridCol>
                <a:gridCol w="881540">
                  <a:extLst>
                    <a:ext uri="{9D8B030D-6E8A-4147-A177-3AD203B41FA5}">
                      <a16:colId xmlns:a16="http://schemas.microsoft.com/office/drawing/2014/main" val="4279611984"/>
                    </a:ext>
                  </a:extLst>
                </a:gridCol>
              </a:tblGrid>
              <a:tr h="584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(0,0)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(0,1)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(0,2)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(0,3)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(0,4)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733183"/>
                  </a:ext>
                </a:extLst>
              </a:tr>
              <a:tr h="584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(1,0)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(1,1)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(1,3)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(1,4)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825369"/>
                  </a:ext>
                </a:extLst>
              </a:tr>
              <a:tr h="584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(2,0)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(2,1)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(2,2)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(2,3)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(2,4)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191774"/>
                  </a:ext>
                </a:extLst>
              </a:tr>
              <a:tr h="584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(3,0)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(3,1)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(3,2)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(3,3)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(3,4)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346630"/>
                  </a:ext>
                </a:extLst>
              </a:tr>
              <a:tr h="584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(4,0)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(4,1)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(4,2)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(4,3)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(4,4)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2789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DC47D9-FD05-427E-B8BC-6E9A2D973D32}"/>
              </a:ext>
            </a:extLst>
          </p:cNvPr>
          <p:cNvSpPr txBox="1"/>
          <p:nvPr/>
        </p:nvSpPr>
        <p:spPr>
          <a:xfrm>
            <a:off x="1728132" y="4496499"/>
            <a:ext cx="282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 Grid </a:t>
            </a:r>
            <a:r>
              <a:rPr lang="ko-KR" altLang="en-US"/>
              <a:t>에서의 좌표 값 </a:t>
            </a:r>
            <a:r>
              <a:rPr lang="en-US" altLang="ko-KR"/>
              <a:t>&gt; 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7BAF2-CA89-4EF5-A990-6000B784E682}"/>
              </a:ext>
            </a:extLst>
          </p:cNvPr>
          <p:cNvSpPr txBox="1"/>
          <p:nvPr/>
        </p:nvSpPr>
        <p:spPr>
          <a:xfrm>
            <a:off x="5785976" y="1349029"/>
            <a:ext cx="207837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[[0,  0,  0,  0, 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[0,  0, -1,  0, 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[0, -1,  1,  0, 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[0,  0,  0,  0, 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[0,  0,  0,  0, 0] ]</a:t>
            </a:r>
            <a:endParaRPr lang="en-US" altLang="ko-KR"/>
          </a:p>
          <a:p>
            <a:r>
              <a:rPr lang="en-US" altLang="ko-KR" sz="1100"/>
              <a:t>      &lt;</a:t>
            </a:r>
            <a:r>
              <a:rPr lang="ko-KR" altLang="en-US" sz="1100"/>
              <a:t>초기 보상 테이블</a:t>
            </a:r>
            <a:r>
              <a:rPr lang="en-US" altLang="ko-KR" sz="1100"/>
              <a:t>&gt; 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2740B-2D36-4C3E-A10B-62243A804623}"/>
              </a:ext>
            </a:extLst>
          </p:cNvPr>
          <p:cNvSpPr txBox="1"/>
          <p:nvPr/>
        </p:nvSpPr>
        <p:spPr>
          <a:xfrm>
            <a:off x="5785976" y="3111505"/>
            <a:ext cx="274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[[0.0, 0.0, 0.0, 0.0, 0.0],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[0.0, 0.0, 0.0, 0.0, 0.0],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[0.0, 0.0, 0.0, 0.0, 0.0],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[0.0, 0.0, 0.0, 0.0, 0.0],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[0.0, 0.0, 0.0, 0.0, 0.0]]</a:t>
            </a:r>
          </a:p>
          <a:p>
            <a:r>
              <a:rPr lang="en-US" altLang="ko-KR" sz="1400"/>
              <a:t>  </a:t>
            </a:r>
            <a:r>
              <a:rPr lang="en-US" altLang="ko-KR" sz="1200"/>
              <a:t>     &lt; </a:t>
            </a:r>
            <a:r>
              <a:rPr lang="ko-KR" altLang="en-US" sz="1200"/>
              <a:t>초기 가치 테이블 </a:t>
            </a:r>
            <a:r>
              <a:rPr lang="en-US" altLang="ko-KR" sz="1200"/>
              <a:t>&gt; 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8E7601-76AF-446E-AD67-E8DF491F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258" y="1374007"/>
            <a:ext cx="2277013" cy="565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E2C53-EEF0-410F-A0BD-AF123F03B5EB}"/>
              </a:ext>
            </a:extLst>
          </p:cNvPr>
          <p:cNvSpPr txBox="1"/>
          <p:nvPr/>
        </p:nvSpPr>
        <p:spPr>
          <a:xfrm>
            <a:off x="1728132" y="5094949"/>
            <a:ext cx="8446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[[[0.25, 0.25, 0.25, 0.25], [0.25, 0.25, 0.25, 0.25], </a:t>
            </a:r>
            <a:r>
              <a:rPr lang="en-US" altLang="ko-KR" sz="1200"/>
              <a:t> </a:t>
            </a:r>
            <a:r>
              <a:rPr lang="ko-KR" altLang="en-US" sz="1200"/>
              <a:t>[0.25, 0.25, 0.25, 0.25], [0.25, 0.25, 0.25, 0.25], [0.25, 0.25, 0.25, 0.25]], </a:t>
            </a:r>
            <a:endParaRPr lang="en-US" altLang="ko-KR" sz="1200"/>
          </a:p>
          <a:p>
            <a:r>
              <a:rPr lang="en-US" altLang="ko-KR" sz="1200"/>
              <a:t> </a:t>
            </a:r>
            <a:r>
              <a:rPr lang="ko-KR" altLang="en-US" sz="1200"/>
              <a:t>[[0.25, 0.25, 0.25, 0.25], [0.25, 0.25, 0.25, 0.25],  [0.25, 0.25, 0.25, 0.25], [0.25, 0.25, 0.25, 0.25], [0.25, 0.25, 0.25, 0.25]], </a:t>
            </a:r>
            <a:endParaRPr lang="en-US" altLang="ko-KR" sz="1200"/>
          </a:p>
          <a:p>
            <a:r>
              <a:rPr lang="en-US" altLang="ko-KR" sz="1200"/>
              <a:t> </a:t>
            </a:r>
            <a:r>
              <a:rPr lang="ko-KR" altLang="en-US" sz="1200"/>
              <a:t>[[0.25, 0.25, 0.25, 0.25], [0.25, 0.25, 0.25, 0.25],  [                          ], [0.25, 0.25, 0.25, 0.25], [0.25, 0.25, 0.25, 0.25]], </a:t>
            </a:r>
            <a:endParaRPr lang="en-US" altLang="ko-KR" sz="1200"/>
          </a:p>
          <a:p>
            <a:r>
              <a:rPr lang="en-US" altLang="ko-KR" sz="1200"/>
              <a:t> </a:t>
            </a:r>
            <a:r>
              <a:rPr lang="ko-KR" altLang="en-US" sz="1200"/>
              <a:t>[[0.25, 0.25, 0.25, 0.25], [0.25, 0.25, 0.25, 0.25],  [0.25, 0.25, 0.25, 0.25], [0.25, 0.25, 0.25, 0.25], [0.25, 0.25, 0.25, 0.25]], </a:t>
            </a:r>
            <a:endParaRPr lang="en-US" altLang="ko-KR" sz="1200"/>
          </a:p>
          <a:p>
            <a:r>
              <a:rPr lang="en-US" altLang="ko-KR" sz="1200"/>
              <a:t> </a:t>
            </a:r>
            <a:r>
              <a:rPr lang="ko-KR" altLang="en-US" sz="1200"/>
              <a:t>[[0.25, 0.25, 0.25, 0.25], [0.25, 0.25, 0.25, 0.25],  [0.25, 0.25, 0.25, 0.25], [0.25, 0.25, 0.25, 0.25], [0.25, 0.25, 0.25, 0.25]]]</a:t>
            </a:r>
            <a:endParaRPr lang="en-US" altLang="ko-KR" sz="1200"/>
          </a:p>
          <a:p>
            <a:r>
              <a:rPr lang="en-US" altLang="ko-KR" sz="1200"/>
              <a:t>                                                             &lt; </a:t>
            </a:r>
            <a:r>
              <a:rPr lang="ko-KR" altLang="en-US" sz="1200"/>
              <a:t>초기 정책 테이블</a:t>
            </a:r>
            <a:r>
              <a:rPr lang="en-US" altLang="ko-KR" sz="1200"/>
              <a:t>&gt;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46791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C10E2-198F-4D15-AED0-8FD0A984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5A6C90-9E63-4662-8A81-E20CABFAA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852D88-5A42-4393-A75A-2650F077F5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정책 </a:t>
            </a:r>
            <a:r>
              <a:rPr lang="ko-KR" altLang="en-US" err="1"/>
              <a:t>이터레이션은</a:t>
            </a:r>
            <a:r>
              <a:rPr lang="ko-KR" altLang="en-US"/>
              <a:t> 명시적인 정책이 있으며</a:t>
            </a:r>
            <a:r>
              <a:rPr lang="en-US" altLang="ko-KR"/>
              <a:t>, </a:t>
            </a:r>
            <a:r>
              <a:rPr lang="ko-KR" altLang="en-US"/>
              <a:t>그 정책을 평가하는 도구로서 가치함수를 사용</a:t>
            </a:r>
            <a:endParaRPr lang="en-US" altLang="ko-KR"/>
          </a:p>
          <a:p>
            <a:r>
              <a:rPr lang="ko-KR" altLang="en-US"/>
              <a:t>정책의 형태는 여러 가지가 될 수 있으며 가치함수를 평가하는 정책은 </a:t>
            </a:r>
            <a:r>
              <a:rPr lang="ko-KR" altLang="en-US" err="1"/>
              <a:t>이터레이션을</a:t>
            </a:r>
            <a:r>
              <a:rPr lang="ko-KR" altLang="en-US"/>
              <a:t> 반복할수록 최적에 도달</a:t>
            </a:r>
            <a:r>
              <a:rPr lang="en-US" altLang="ko-KR"/>
              <a:t>(</a:t>
            </a:r>
            <a:r>
              <a:rPr lang="ko-KR" altLang="en-US"/>
              <a:t>수렴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정책과 가치함수가 명확히 분리돼 있다는 점은 정책 </a:t>
            </a:r>
            <a:r>
              <a:rPr lang="ko-KR" altLang="en-US" err="1"/>
              <a:t>이터레이션이</a:t>
            </a:r>
            <a:r>
              <a:rPr lang="ko-KR" altLang="en-US"/>
              <a:t> </a:t>
            </a:r>
            <a:r>
              <a:rPr lang="ko-KR" altLang="en-US" err="1"/>
              <a:t>벨만</a:t>
            </a:r>
            <a:r>
              <a:rPr lang="ko-KR" altLang="en-US"/>
              <a:t> 기대 방정식을 이용하는 이유임 </a:t>
            </a:r>
            <a:endParaRPr lang="en-US" altLang="ko-KR"/>
          </a:p>
          <a:p>
            <a:r>
              <a:rPr lang="ko-KR" altLang="en-US"/>
              <a:t>대다수 정책은 확률적인 정책이며</a:t>
            </a:r>
            <a:r>
              <a:rPr lang="en-US" altLang="ko-KR"/>
              <a:t>, </a:t>
            </a:r>
            <a:r>
              <a:rPr lang="ko-KR" altLang="en-US"/>
              <a:t>이러한 확률적인 정책을 고려해서 가치함수를 계산하면 당연히 </a:t>
            </a:r>
            <a:r>
              <a:rPr lang="ko-KR" altLang="en-US" err="1"/>
              <a:t>기댓값이</a:t>
            </a:r>
            <a:r>
              <a:rPr lang="ko-KR" altLang="en-US"/>
              <a:t> 들어갈 수밖에 없고</a:t>
            </a:r>
            <a:r>
              <a:rPr lang="en-US" altLang="ko-KR"/>
              <a:t>, </a:t>
            </a:r>
            <a:r>
              <a:rPr lang="ko-KR" altLang="en-US"/>
              <a:t>따라서 정책 </a:t>
            </a:r>
            <a:r>
              <a:rPr lang="ko-KR" altLang="en-US" err="1"/>
              <a:t>이터레이션은</a:t>
            </a:r>
            <a:r>
              <a:rPr lang="ko-KR" altLang="en-US"/>
              <a:t> </a:t>
            </a:r>
            <a:r>
              <a:rPr lang="ko-KR" altLang="en-US" err="1"/>
              <a:t>벨만</a:t>
            </a:r>
            <a:r>
              <a:rPr lang="ko-KR" altLang="en-US"/>
              <a:t> 기대 방정식을 사용하는 것</a:t>
            </a:r>
            <a:endParaRPr lang="en-US" altLang="ko-KR"/>
          </a:p>
          <a:p>
            <a:r>
              <a:rPr lang="ko-KR" altLang="en-US"/>
              <a:t>가치 </a:t>
            </a:r>
            <a:r>
              <a:rPr lang="ko-KR" altLang="en-US" err="1"/>
              <a:t>이터레이션</a:t>
            </a:r>
            <a:r>
              <a:rPr lang="en-US" altLang="ko-KR"/>
              <a:t>(Value iteration)</a:t>
            </a:r>
          </a:p>
          <a:p>
            <a:pPr lvl="1"/>
            <a:r>
              <a:rPr lang="ko-KR" altLang="en-US"/>
              <a:t>반복적으로 가치함수를 발전시켜 최적에 도달하면 최적 정책을 구할 수 있음</a:t>
            </a:r>
            <a:endParaRPr lang="en-US" altLang="ko-KR"/>
          </a:p>
          <a:p>
            <a:pPr lvl="1"/>
            <a:r>
              <a:rPr lang="ko-KR" altLang="en-US"/>
              <a:t>가치 </a:t>
            </a:r>
            <a:r>
              <a:rPr lang="ko-KR" altLang="en-US" err="1"/>
              <a:t>이터레이션은</a:t>
            </a:r>
            <a:r>
              <a:rPr lang="ko-KR" altLang="en-US"/>
              <a:t> 정책 </a:t>
            </a:r>
            <a:r>
              <a:rPr lang="ko-KR" altLang="en-US" err="1"/>
              <a:t>이터레이션처럼</a:t>
            </a:r>
            <a:r>
              <a:rPr lang="ko-KR" altLang="en-US"/>
              <a:t> 정책의 발전을 설명하지 않고 오직 가치함수의 업데이트만으로 이야기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CEBFCE-D541-4972-B6E3-122E98B0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7" y="1878279"/>
            <a:ext cx="3933193" cy="15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CD63-9B64-49BF-AC96-D908ACBF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가치 이터레이션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3AE5C-175B-4575-82AE-CE91012F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5F2CD2-44DC-4E96-A18D-6BEEA5BD86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err="1">
                <a:solidFill>
                  <a:srgbClr val="FF0000"/>
                </a:solidFill>
              </a:rPr>
              <a:t>벨만</a:t>
            </a:r>
            <a:r>
              <a:rPr lang="ko-KR" altLang="en-US">
                <a:solidFill>
                  <a:srgbClr val="FF0000"/>
                </a:solidFill>
              </a:rPr>
              <a:t> 최적 방정식</a:t>
            </a:r>
            <a:r>
              <a:rPr lang="ko-KR" altLang="en-US"/>
              <a:t>과 가치 </a:t>
            </a:r>
            <a:r>
              <a:rPr lang="ko-KR" altLang="en-US" err="1"/>
              <a:t>이터레이션</a:t>
            </a:r>
            <a:endParaRPr lang="en-US" altLang="ko-KR"/>
          </a:p>
          <a:p>
            <a:pPr lvl="1"/>
            <a:r>
              <a:rPr lang="ko-KR" altLang="en-US"/>
              <a:t>다이나믹 프로그래밍은 큰 문제를 작은 문제로 쪼개고 작은 문제들의 결과를 서로서로 이용해 푸는 것 </a:t>
            </a:r>
            <a:endParaRPr lang="en-US" altLang="ko-KR"/>
          </a:p>
          <a:p>
            <a:pPr lvl="1"/>
            <a:r>
              <a:rPr lang="ko-KR" altLang="en-US" err="1"/>
              <a:t>벨만</a:t>
            </a:r>
            <a:r>
              <a:rPr lang="ko-KR" altLang="en-US"/>
              <a:t> 기대 방정식을 통해 전체 문제를 풀어서 나오는 답은 바로 현재 정책을 따라 갔을 때 받을 참 보상 </a:t>
            </a:r>
            <a:endParaRPr lang="en-US" altLang="ko-KR"/>
          </a:p>
          <a:p>
            <a:pPr lvl="2"/>
            <a:r>
              <a:rPr lang="en-US" altLang="ko-KR"/>
              <a:t>1. </a:t>
            </a:r>
            <a:r>
              <a:rPr lang="ko-KR" altLang="en-US"/>
              <a:t>가치함수를 현재 정책에 대한 </a:t>
            </a:r>
            <a:r>
              <a:rPr lang="ko-KR" altLang="en-US" err="1"/>
              <a:t>가치함수라고</a:t>
            </a:r>
            <a:r>
              <a:rPr lang="ko-KR" altLang="en-US"/>
              <a:t> 가정</a:t>
            </a:r>
            <a:endParaRPr lang="en-US" altLang="ko-KR"/>
          </a:p>
          <a:p>
            <a:pPr lvl="2"/>
            <a:r>
              <a:rPr lang="en-US" altLang="ko-KR"/>
              <a:t>2. </a:t>
            </a:r>
            <a:r>
              <a:rPr lang="ko-KR" altLang="en-US"/>
              <a:t>반복적으로 계산 </a:t>
            </a:r>
            <a:endParaRPr lang="en-US" altLang="ko-KR"/>
          </a:p>
          <a:p>
            <a:pPr lvl="2"/>
            <a:r>
              <a:rPr lang="en-US" altLang="ko-KR"/>
              <a:t>3. </a:t>
            </a:r>
            <a:r>
              <a:rPr lang="ko-KR" altLang="en-US"/>
              <a:t>현재 정책에 대한 참 가치함수가 된다는 것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 err="1"/>
              <a:t>벨만</a:t>
            </a:r>
            <a:r>
              <a:rPr lang="ko-KR" altLang="en-US"/>
              <a:t> 최적 방정식</a:t>
            </a:r>
            <a:endParaRPr lang="en-US" altLang="ko-KR"/>
          </a:p>
          <a:p>
            <a:pPr lvl="2"/>
            <a:r>
              <a:rPr lang="ko-KR" altLang="en-US" err="1"/>
              <a:t>벨만</a:t>
            </a:r>
            <a:r>
              <a:rPr lang="ko-KR" altLang="en-US"/>
              <a:t> 최적 방정식을 통해 전체 문제를 풀어 나오는 답은 바로 최적 가치함수 </a:t>
            </a:r>
            <a:endParaRPr lang="en-US" altLang="ko-KR"/>
          </a:p>
          <a:p>
            <a:pPr lvl="3"/>
            <a:r>
              <a:rPr lang="en-US" altLang="ko-KR"/>
              <a:t>1. </a:t>
            </a:r>
            <a:r>
              <a:rPr lang="ko-KR" altLang="en-US"/>
              <a:t>가치함수를 최적 정책에 대한 </a:t>
            </a:r>
            <a:r>
              <a:rPr lang="ko-KR" altLang="en-US" err="1"/>
              <a:t>가치함수라고</a:t>
            </a:r>
            <a:r>
              <a:rPr lang="ko-KR" altLang="en-US"/>
              <a:t> 가정 </a:t>
            </a:r>
            <a:endParaRPr lang="en-US" altLang="ko-KR"/>
          </a:p>
          <a:p>
            <a:pPr lvl="3"/>
            <a:r>
              <a:rPr lang="en-US" altLang="ko-KR"/>
              <a:t>2. </a:t>
            </a:r>
            <a:r>
              <a:rPr lang="ko-KR" altLang="en-US"/>
              <a:t>반복적으로 계산 </a:t>
            </a:r>
            <a:endParaRPr lang="en-US" altLang="ko-KR"/>
          </a:p>
          <a:p>
            <a:pPr lvl="3"/>
            <a:r>
              <a:rPr lang="en-US" altLang="ko-KR"/>
              <a:t>3. </a:t>
            </a:r>
            <a:r>
              <a:rPr lang="ko-KR" altLang="en-US"/>
              <a:t>최적 정책에 대한 참 가치함수</a:t>
            </a:r>
            <a:r>
              <a:rPr lang="en-US" altLang="ko-KR"/>
              <a:t>. </a:t>
            </a:r>
            <a:r>
              <a:rPr lang="ko-KR" altLang="en-US"/>
              <a:t>즉 최적 가치함수를 찾게 되는 것</a:t>
            </a:r>
            <a:endParaRPr lang="en-US" altLang="ko-KR"/>
          </a:p>
          <a:p>
            <a:pPr lvl="2"/>
            <a:r>
              <a:rPr lang="ko-KR" altLang="en-US"/>
              <a:t>현재 상태에서 가능한 값들 중에서 최고의 값으로 업데이트하면 이를 가치 </a:t>
            </a:r>
            <a:r>
              <a:rPr lang="ko-KR" altLang="en-US" err="1"/>
              <a:t>이터레이션이라고</a:t>
            </a:r>
            <a:r>
              <a:rPr lang="ko-KR" altLang="en-US"/>
              <a:t> 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BE003-4B7C-46EE-9D71-F074C13D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86" y="3110532"/>
            <a:ext cx="3988083" cy="636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B4A02D-122C-4A9A-ACBA-37A184DA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950" y="4286484"/>
            <a:ext cx="4696011" cy="10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F81B3-7C9A-4E3F-8CE9-29B3DF3F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912C8-2431-49C6-A956-D358229FB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81C67-C0C5-4500-A7A4-E5523ACCE2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 </a:t>
            </a:r>
            <a:r>
              <a:rPr lang="en-US" altLang="ko-KR"/>
              <a:t>Agent</a:t>
            </a:r>
            <a:r>
              <a:rPr lang="ko-KR" altLang="en-US"/>
              <a:t>의 구성요소</a:t>
            </a:r>
            <a:endParaRPr lang="en-US" altLang="ko-KR"/>
          </a:p>
          <a:p>
            <a:pPr lvl="1"/>
            <a:r>
              <a:rPr lang="ko-KR" altLang="en-US"/>
              <a:t>정책 </a:t>
            </a:r>
            <a:r>
              <a:rPr lang="en-US" altLang="ko-KR"/>
              <a:t>(policy) : agnet</a:t>
            </a:r>
            <a:r>
              <a:rPr lang="ko-KR" altLang="en-US"/>
              <a:t>가 특정 상태에서 행동하는 방식을 결정하는 요소 </a:t>
            </a:r>
            <a:endParaRPr lang="en-US" altLang="ko-KR"/>
          </a:p>
          <a:p>
            <a:pPr lvl="1"/>
            <a:r>
              <a:rPr lang="ko-KR" altLang="en-US"/>
              <a:t>가치 함수</a:t>
            </a:r>
            <a:r>
              <a:rPr lang="en-US" altLang="ko-KR"/>
              <a:t>(value function) : </a:t>
            </a:r>
            <a:r>
              <a:rPr lang="ko-KR" altLang="en-US"/>
              <a:t>각각의 상태나 행동이 얼마나 좋으지 평가하는 요소 </a:t>
            </a:r>
            <a:endParaRPr lang="en-US" altLang="ko-KR"/>
          </a:p>
          <a:p>
            <a:pPr lvl="1"/>
            <a:r>
              <a:rPr lang="ko-KR" altLang="en-US"/>
              <a:t>모델 </a:t>
            </a:r>
            <a:r>
              <a:rPr lang="en-US" altLang="ko-KR"/>
              <a:t>(model) : agent</a:t>
            </a:r>
            <a:r>
              <a:rPr lang="ko-KR" altLang="en-US"/>
              <a:t>가 추측하는 세상 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89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94A4D-6543-482C-BCFC-798ACE31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몬테카를로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D1053-1E53-4B15-97F6-C906DD563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2DA96EF-7BA0-4926-8B5C-E8BA56173B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err="1"/>
                  <a:t>몬테카를로</a:t>
                </a:r>
                <a:r>
                  <a:rPr lang="ko-KR" altLang="en-US"/>
                  <a:t> 방법론 </a:t>
                </a:r>
                <a:endParaRPr lang="en-US" altLang="ko-KR"/>
              </a:p>
              <a:p>
                <a:pPr lvl="1"/>
                <a:r>
                  <a:rPr lang="ko-KR" altLang="en-US"/>
                  <a:t>여러 번 시행할수록 그 값에 점점 수렴한다는 것</a:t>
                </a:r>
                <a:endParaRPr lang="en-US" altLang="ko-KR"/>
              </a:p>
              <a:p>
                <a:r>
                  <a:rPr lang="ko-KR" altLang="en-US"/>
                  <a:t>정책 </a:t>
                </a:r>
                <a:r>
                  <a:rPr lang="ko-KR" altLang="en-US" err="1"/>
                  <a:t>이터레이션의</a:t>
                </a:r>
                <a:r>
                  <a:rPr lang="ko-KR" altLang="en-US"/>
                  <a:t> 정책 평가 과정에서 </a:t>
                </a:r>
                <a:r>
                  <a:rPr lang="ko-KR" altLang="en-US" err="1"/>
                  <a:t>몬테카를로</a:t>
                </a:r>
                <a:r>
                  <a:rPr lang="ko-KR" altLang="en-US"/>
                  <a:t> 근사를 사용해 가치함수를 추정해봅시다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에이전트가 한 번 환경에서 에피소드를 진행하는 것이 샘플링</a:t>
                </a:r>
                <a:endParaRPr lang="en-US" altLang="ko-KR"/>
              </a:p>
              <a:p>
                <a:pPr lvl="1"/>
                <a:r>
                  <a:rPr lang="ko-KR" altLang="en-US"/>
                  <a:t>이 샘플링을 통해 얻은 샘플의 평균으로 참 가치함수의 값을 추정</a:t>
                </a:r>
                <a:endParaRPr lang="en-US" altLang="ko-KR"/>
              </a:p>
              <a:p>
                <a:pPr lvl="1"/>
                <a:r>
                  <a:rPr lang="ko-KR" altLang="en-US"/>
                  <a:t>이때 </a:t>
                </a:r>
                <a:r>
                  <a:rPr lang="ko-KR" altLang="en-US" err="1"/>
                  <a:t>몬테카를로</a:t>
                </a:r>
                <a:r>
                  <a:rPr lang="ko-KR" altLang="en-US"/>
                  <a:t> 근사를 사용하는 것을 </a:t>
                </a:r>
                <a:r>
                  <a:rPr lang="ko-KR" altLang="en-US" err="1"/>
                  <a:t>몬테카를로</a:t>
                </a:r>
                <a:r>
                  <a:rPr lang="ko-KR" altLang="en-US"/>
                  <a:t> 예측</a:t>
                </a:r>
                <a:r>
                  <a:rPr lang="en-US" altLang="ko-KR"/>
                  <a:t>(Monte-Carlo Prediction)</a:t>
                </a:r>
                <a:r>
                  <a:rPr lang="ko-KR" altLang="en-US"/>
                  <a:t>이라고 함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가치함수</a:t>
                </a:r>
                <a:endParaRPr lang="en-US" altLang="ko-KR"/>
              </a:p>
              <a:p>
                <a:pPr lvl="1"/>
                <a:r>
                  <a:rPr lang="ko-KR" altLang="en-US"/>
                  <a:t>현재 상태로부터 받을 보상을 시간별로 </a:t>
                </a:r>
                <a:r>
                  <a:rPr lang="ko-KR" altLang="en-US" err="1"/>
                  <a:t>감가시켜서</a:t>
                </a:r>
                <a:r>
                  <a:rPr lang="ko-KR" altLang="en-US"/>
                  <a:t> 더한 다음 그것의 </a:t>
                </a:r>
                <a:r>
                  <a:rPr lang="ko-KR" altLang="en-US" err="1"/>
                  <a:t>기댓값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정책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이터레이션의</a:t>
                </a:r>
                <a:r>
                  <a:rPr lang="ko-KR" altLang="en-US">
                    <a:solidFill>
                      <a:srgbClr val="FF0000"/>
                    </a:solidFill>
                  </a:rPr>
                  <a:t> 정책 평가에서는 이 가치함수를 구하기 위해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벨만</a:t>
                </a:r>
                <a:r>
                  <a:rPr lang="ko-KR" altLang="en-US">
                    <a:solidFill>
                      <a:srgbClr val="FF0000"/>
                    </a:solidFill>
                  </a:rPr>
                  <a:t> 기대 방정식을 사용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ko-KR" altLang="en-US" err="1"/>
                  <a:t>몬테카를로</a:t>
                </a:r>
                <a:r>
                  <a:rPr lang="ko-KR" altLang="en-US"/>
                  <a:t> 예측</a:t>
                </a:r>
                <a:endParaRPr lang="en-US" altLang="ko-KR"/>
              </a:p>
              <a:p>
                <a:pPr lvl="1"/>
                <a:r>
                  <a:rPr lang="ko-KR" altLang="en-US" err="1"/>
                  <a:t>벨만</a:t>
                </a:r>
                <a:r>
                  <a:rPr lang="ko-KR" altLang="en-US"/>
                  <a:t> 기대 방정식을 이용한 계산이 아니라 샘플링을 통해 정책에 따른 가치함수를 구하는 것</a:t>
                </a:r>
                <a:endParaRPr lang="en-US" altLang="ko-KR"/>
              </a:p>
              <a:p>
                <a:pPr lvl="1"/>
                <a:r>
                  <a:rPr lang="ko-KR" altLang="en-US" err="1"/>
                  <a:t>벨만</a:t>
                </a:r>
                <a:r>
                  <a:rPr lang="ko-KR" altLang="en-US"/>
                  <a:t> 기대 방정식을 계산하려면 조건이 필요한데 바로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/>
                    </m:sSub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알아야 한다는 것</a:t>
                </a:r>
                <a:endParaRPr lang="en-US" altLang="ko-KR"/>
              </a:p>
              <a:p>
                <a:pPr lvl="1"/>
                <a:r>
                  <a:rPr lang="ko-KR" altLang="en-US" err="1"/>
                  <a:t>몬테카를로는</a:t>
                </a:r>
                <a:r>
                  <a:rPr lang="ko-KR" altLang="en-US"/>
                  <a:t> 환경에 대한 모델을 몰라도 여러 에피소드를 통해 구한 </a:t>
                </a:r>
                <a:r>
                  <a:rPr lang="ko-KR" altLang="en-US" err="1"/>
                  <a:t>반환값의</a:t>
                </a:r>
                <a:r>
                  <a:rPr lang="ko-KR" altLang="en-US"/>
                  <a:t> 평균을 통해 추정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2DA96EF-7BA0-4926-8B5C-E8BA56173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698946-FDDB-48C0-9B64-FF4E5611CAB3}"/>
              </a:ext>
            </a:extLst>
          </p:cNvPr>
          <p:cNvSpPr txBox="1"/>
          <p:nvPr/>
        </p:nvSpPr>
        <p:spPr>
          <a:xfrm>
            <a:off x="4105431" y="368657"/>
            <a:ext cx="435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MDP</a:t>
            </a:r>
            <a:r>
              <a:rPr lang="ko-KR" altLang="en-US" sz="2400">
                <a:solidFill>
                  <a:srgbClr val="FF0000"/>
                </a:solidFill>
              </a:rPr>
              <a:t>를 모를 때 밸류 평가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B216CB-602A-4DCE-936A-52712D2B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16" y="3318334"/>
            <a:ext cx="3618229" cy="613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13D7E0-6DBB-4024-B4FC-88195133A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17" y="5182669"/>
            <a:ext cx="2942871" cy="9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45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44D0-8775-4DA9-A4EE-6FF645D3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몬테카를로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E5979-FF2D-4004-BBBF-2B0D04EE2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F09FE-4828-4157-B515-D10582665E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294" y="912741"/>
            <a:ext cx="11653411" cy="5828871"/>
          </a:xfrm>
        </p:spPr>
        <p:txBody>
          <a:bodyPr/>
          <a:lstStyle/>
          <a:p>
            <a:r>
              <a:rPr lang="ko-KR" altLang="en-US"/>
              <a:t>몬테카를로 가치함수 수식 계산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F53DF-802A-46C3-9EA2-F2A75F37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95" y="1372000"/>
            <a:ext cx="3000921" cy="1124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5F347-71EA-47D7-931C-7714BDAF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81" y="1372000"/>
            <a:ext cx="2938263" cy="1639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757267-925D-4AD0-8880-B8AEB6E69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22" y="3388231"/>
            <a:ext cx="3146798" cy="1063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2611C9-5128-4891-94B9-E73CBE682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22" y="4696016"/>
            <a:ext cx="2816437" cy="9388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21D1E8-C611-479E-9EEA-B315A6A0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205" y="3284655"/>
            <a:ext cx="2981741" cy="23339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B6BCED-A3C0-49B3-9311-42005012D55E}"/>
              </a:ext>
            </a:extLst>
          </p:cNvPr>
          <p:cNvSpPr/>
          <p:nvPr/>
        </p:nvSpPr>
        <p:spPr>
          <a:xfrm>
            <a:off x="2020782" y="4696016"/>
            <a:ext cx="1083366" cy="7316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4ED2F-63FF-49D5-804E-81D2396542CA}"/>
              </a:ext>
            </a:extLst>
          </p:cNvPr>
          <p:cNvSpPr txBox="1"/>
          <p:nvPr/>
        </p:nvSpPr>
        <p:spPr>
          <a:xfrm>
            <a:off x="2915151" y="453410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이전의 가치함수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3271A-4874-4032-847F-8B52DD16A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60" y="3248325"/>
            <a:ext cx="4848902" cy="13432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B9EDF7-EDE9-4688-941D-0B782D546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454" y="4941818"/>
            <a:ext cx="461074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66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A26F0-D056-4F4A-90B8-A42F4C6D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몬테카를로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2F8990-C1AF-4EEA-9057-4088C09EE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FE995F7-E0F0-47AA-BBFC-FF44141E8E0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가치함수 업데이트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en-US" altLang="ko-KR"/>
                  <a:t>1. G(s)  = </a:t>
                </a:r>
                <a:r>
                  <a:rPr lang="ko-KR" altLang="en-US"/>
                  <a:t>업데이트의 목표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2. 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업</m:t>
                    </m:r>
                  </m:oMath>
                </a14:m>
                <a:r>
                  <a:rPr lang="ko-KR" altLang="en-US"/>
                  <a:t>데이트의 크기</a:t>
                </a:r>
                <a:endParaRPr lang="en-US" altLang="ko-KR"/>
              </a:p>
              <a:p>
                <a:pPr lvl="1"/>
                <a:r>
                  <a:rPr lang="ko-KR" altLang="en-US"/>
                  <a:t>가치함수 입장에서 업데이트를 통해 도달하려는 목표는 반환값 </a:t>
                </a:r>
                <a:endParaRPr lang="en-US" altLang="ko-KR"/>
              </a:p>
              <a:p>
                <a:pPr lvl="1"/>
                <a:r>
                  <a:rPr lang="ko-KR" altLang="en-US"/>
                  <a:t>가치함수는 이 목표로 감으로써 자신을 업데이트하는데 한 번에 목표점으로 가는 것이 아니고 스텝사이즈</a:t>
                </a:r>
                <a:r>
                  <a:rPr lang="en-US" altLang="ko-KR"/>
                  <a:t>(</a:t>
                </a:r>
                <a:r>
                  <a:rPr lang="ko-KR" altLang="en-US"/>
                  <a:t>학습율</a:t>
                </a:r>
                <a:r>
                  <a:rPr lang="en-US" altLang="ko-KR"/>
                  <a:t>)</a:t>
                </a:r>
                <a:r>
                  <a:rPr lang="ko-KR" altLang="en-US"/>
                  <a:t>를 곱한 만큼만 가는것</a:t>
                </a:r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FE995F7-E0F0-47AA-BBFC-FF44141E8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CF43B26-2A2B-45CE-AB9B-230A73AA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665" y="1412577"/>
            <a:ext cx="469648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6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B58F-DC5A-4336-AF16-F2FE4CC1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몬테카를로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827D1-9FBD-43AD-B6DE-6876634C9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A554C-4D62-45F7-812B-964CC5E6D0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몬테카를로 예제</a:t>
            </a:r>
            <a:endParaRPr lang="en-US" altLang="ko-KR"/>
          </a:p>
          <a:p>
            <a:pPr lvl="1"/>
            <a:r>
              <a:rPr lang="ko-KR" altLang="en-US"/>
              <a:t>에이전트는 시작 상태에서 마침 상태까지 에피소드를 진행 </a:t>
            </a:r>
            <a:endParaRPr lang="en-US" altLang="ko-KR"/>
          </a:p>
          <a:p>
            <a:pPr lvl="1"/>
            <a:r>
              <a:rPr lang="ko-KR" altLang="en-US"/>
              <a:t>에피소드 동안 지나친 상태들은 아래 그림에서 회색으로 표시 </a:t>
            </a:r>
            <a:endParaRPr lang="en-US" altLang="ko-KR"/>
          </a:p>
          <a:p>
            <a:pPr lvl="1"/>
            <a:r>
              <a:rPr lang="ko-KR" altLang="en-US"/>
              <a:t>에이전트는 마침 상태에 갈 때까지 아무것도 하지 않습니다</a:t>
            </a:r>
            <a:r>
              <a:rPr lang="en-US" altLang="ko-KR"/>
              <a:t>. </a:t>
            </a:r>
            <a:r>
              <a:rPr lang="ko-KR" altLang="en-US">
                <a:solidFill>
                  <a:srgbClr val="FF0000"/>
                </a:solidFill>
              </a:rPr>
              <a:t>마침 상태에 도착하면 에이전트는 지나온 모든 상태의 가치함수를 업데이트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에피소드 동안 방문했던 모든 상태의 가치함수를 업데이트하면 에이전트는 다시 시작 상태에서부터 새로운 에피소드를 진행 </a:t>
            </a:r>
            <a:endParaRPr lang="en-US" altLang="ko-KR"/>
          </a:p>
          <a:p>
            <a:pPr lvl="1"/>
            <a:r>
              <a:rPr lang="ko-KR" altLang="en-US"/>
              <a:t>이 과정을 계속 반복하는 것이 몬테카를로 예측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4964B-C6C3-4F1D-B220-493ED8AB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765" y="2421865"/>
            <a:ext cx="2759475" cy="28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2C3EF-81FB-4B0D-A660-0993EB37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시간차 예측</a:t>
            </a:r>
            <a:r>
              <a:rPr lang="en-US" altLang="ko-KR"/>
              <a:t>(Temporal-Difference)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B14FB-6CCB-4CD4-B191-9AF2654F7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C5AE914-1708-4F1B-BCED-DC6DCD2B17F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시간차 예측</a:t>
                </a:r>
                <a:endParaRPr lang="en-US" altLang="ko-KR"/>
              </a:p>
              <a:p>
                <a:pPr lvl="1"/>
                <a:r>
                  <a:rPr lang="ko-KR" altLang="en-US"/>
                  <a:t>강화학습에서 가장 중요한 아이디어 중 하나가 바로 시간차 </a:t>
                </a:r>
                <a:endParaRPr lang="en-US" altLang="ko-KR"/>
              </a:p>
              <a:p>
                <a:pPr lvl="1"/>
                <a:r>
                  <a:rPr lang="ko-KR" altLang="en-US"/>
                  <a:t>몬테카를로 예측의 단점은 실시간이 아니라는 점</a:t>
                </a:r>
                <a:r>
                  <a:rPr lang="en-US" altLang="ko-KR"/>
                  <a:t>. </a:t>
                </a:r>
                <a:r>
                  <a:rPr lang="ko-KR" altLang="en-US"/>
                  <a:t>곧 가치함수 업데이트를 위해서는 에피소드가 끝날 때까지 기다려야 함 </a:t>
                </a:r>
                <a:endParaRPr lang="en-US" altLang="ko-KR"/>
              </a:p>
              <a:p>
                <a:pPr lvl="1"/>
                <a:r>
                  <a:rPr lang="ko-KR" altLang="en-US"/>
                  <a:t>또한 에피소드의 끝이 없거나 에피소드의 길이가 긴 경우에는 몬테카를로 예측은 적합하지 않음 </a:t>
                </a:r>
                <a:endParaRPr lang="en-US" altLang="ko-KR"/>
              </a:p>
              <a:p>
                <a:pPr lvl="1"/>
                <a:r>
                  <a:rPr lang="ko-KR" altLang="en-US"/>
                  <a:t>에피소드가 끝날때가 아니라 타임스텝마다 가치함수를 업데이트 하는 방법이 시간차 예측</a:t>
                </a:r>
                <a:r>
                  <a:rPr lang="en-US" altLang="ko-KR"/>
                  <a:t>(Temporal-Difference Prediction)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위의 두 수식은 몬테카를로에서 사용한 수식 </a:t>
                </a:r>
                <a:endParaRPr lang="en-US" altLang="ko-KR"/>
              </a:p>
              <a:p>
                <a:pPr lvl="1"/>
                <a:r>
                  <a:rPr lang="ko-KR" altLang="en-US"/>
                  <a:t>시간차 예측에서는 비슷하지만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나타낸 가치함수의 정의식을 사용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가치함수의 업데이트는 실시간으로 이뤄지며</a:t>
                </a:r>
                <a:r>
                  <a:rPr lang="en-US" altLang="ko-KR"/>
                  <a:t>, </a:t>
                </a:r>
                <a:r>
                  <a:rPr lang="ko-KR" altLang="en-US"/>
                  <a:t>몬테카를로 예측과는 달리 한 번에 하나의 가치함수만 업데이트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C5AE914-1708-4F1B-BCED-DC6DCD2B1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0C510C8-8FA5-48E8-A495-D0AEA86D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79" y="2838367"/>
            <a:ext cx="3297423" cy="804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998564-A5ED-4578-860B-E6589061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2863235"/>
            <a:ext cx="3360821" cy="947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BC331D-8658-43C2-A450-0808FA035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862" y="4468367"/>
            <a:ext cx="3360821" cy="7234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E06D7B-3DC9-4715-9A63-B677AAE93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664" y="5503740"/>
            <a:ext cx="3995905" cy="8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9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CB57-240A-4D23-B515-D9754EFF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시간차 예측</a:t>
            </a:r>
            <a:r>
              <a:rPr lang="en-US" altLang="ko-KR"/>
              <a:t>(Temporal-Difference)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4B8A1-39A2-4B94-A0E6-79B09D7D04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A01340F-7954-45CB-A00D-0F4CFDF33FF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수식의 의미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ko-KR" altLang="en-US"/>
                  <a:t>매 타임스텝마다 에이전트는 현재의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에서 행동을 하나 선택하고 환경으로부터 보상 </a:t>
                </a:r>
                <a:r>
                  <a:rPr lang="en-US" altLang="ko-KR"/>
                  <a:t>R</a:t>
                </a:r>
                <a:r>
                  <a:rPr lang="ko-KR" altLang="en-US"/>
                  <a:t>을 받고 다음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/>
                  <a:t>을 알게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에이전트는 현재 가지고 있는 가치함수 리스트에서 다음 상태에 해당하는 가치함수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을 가져올 수 있을 것입니다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그러면 바로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계산할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계산한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가치함수 업데이트 목표가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업</m:t>
                    </m:r>
                  </m:oMath>
                </a14:m>
                <a:r>
                  <a:rPr lang="ko-KR" altLang="en-US"/>
                  <a:t>데이터의 목표</a:t>
                </a:r>
                <a:endParaRPr lang="en-US" altLang="ko-KR"/>
              </a:p>
              <a:p>
                <a:pPr lvl="1"/>
                <a:r>
                  <a:rPr lang="en-US" altLang="ko-KR"/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업</m:t>
                    </m:r>
                  </m:oMath>
                </a14:m>
                <a:r>
                  <a:rPr lang="ko-KR" altLang="en-US"/>
                  <a:t>데이트의 크기 </a:t>
                </a:r>
                <a:endParaRPr lang="en-US" altLang="ko-KR"/>
              </a:p>
              <a:p>
                <a:pPr lvl="1"/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/>
                  <a:t>는 시간차 에러</a:t>
                </a:r>
                <a:r>
                  <a:rPr lang="en-US" altLang="ko-KR"/>
                  <a:t>(Temporal-Difference Error)</a:t>
                </a:r>
                <a:r>
                  <a:rPr lang="ko-KR" altLang="en-US"/>
                  <a:t>라고 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시간차 예측에서 업데이트의 목표는 </a:t>
                </a:r>
                <a:r>
                  <a:rPr lang="ko-KR" altLang="en-US" err="1"/>
                  <a:t>반환값과는</a:t>
                </a:r>
                <a:r>
                  <a:rPr lang="ko-KR" altLang="en-US"/>
                  <a:t> 달리 실제의 값이 아닙니다</a:t>
                </a:r>
                <a:r>
                  <a:rPr lang="en-US" altLang="ko-KR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은 현재 에이전트가 가지고 있는 값이며 에이전트는 이 값을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/>
                  <a:t>의 가치함수일 것이라고 예측하고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다른 상태의 가치함수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예측값을</a:t>
                </a:r>
                <a:r>
                  <a:rPr lang="ko-KR" altLang="en-US">
                    <a:solidFill>
                      <a:srgbClr val="FF0000"/>
                    </a:solidFill>
                  </a:rPr>
                  <a:t> 통해 지금 상태의 가치함수를 예측하는 이러한 방식을 부트스트랩</a:t>
                </a:r>
                <a:r>
                  <a:rPr lang="en-US" altLang="ko-KR">
                    <a:solidFill>
                      <a:srgbClr val="FF0000"/>
                    </a:solidFill>
                  </a:rPr>
                  <a:t>(Bootstrap)</a:t>
                </a:r>
                <a:r>
                  <a:rPr lang="ko-KR" altLang="en-US"/>
                  <a:t>이라고 합니다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업데이트 목표도 정확하지 않은 상황에서 가치함수를 업데이트하는 것 </a:t>
                </a:r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A01340F-7954-45CB-A00D-0F4CFDF33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FCF3F49-1D14-4BF7-8679-8EADA312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21" y="1275273"/>
            <a:ext cx="4022415" cy="8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0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E5158-970B-4EA3-B71A-008BA1D7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시간차 예측</a:t>
            </a:r>
            <a:r>
              <a:rPr lang="en-US" altLang="ko-KR"/>
              <a:t>(Temporal-Difference)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6903E2-5E1D-417C-A218-F1D53D71E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1F81F-4B0F-49F7-8030-8B8C392BA0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시간차 예측에서 가치함수를 한 번 업데이트하는 과정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어떤 상태에서 행동을 하면 보상을 받고 다음 상태를 알게 되고 다음 상태의 가치함수와 알게 된 보상을 더해 그 값을 업데이트의 목표로 삼는다는 것</a:t>
            </a:r>
            <a:endParaRPr lang="en-US" altLang="ko-KR"/>
          </a:p>
          <a:p>
            <a:r>
              <a:rPr lang="ko-KR" altLang="en-US"/>
              <a:t>시간차 예측은 충분히 많은 샘플링을 통해 업데이트하면 참 가치함수에 수렴하며 많은 경우에 몬테카를로 예측보다 더 효율적으로 빠른 시간 안에 참 가치함수에 근접합니다</a:t>
            </a:r>
            <a:r>
              <a:rPr lang="en-US" altLang="ko-KR"/>
              <a:t>. </a:t>
            </a:r>
          </a:p>
          <a:p>
            <a:r>
              <a:rPr lang="ko-KR" altLang="en-US"/>
              <a:t>에이전트는 현재 상태에서 행동을 한 번 하고 다음 상태를 알게 되면 바로 이전의 상태의 가치함수를 업데이트할 수있습니다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0F07C3-C653-44E3-AA14-295E34BA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94" y="1356677"/>
            <a:ext cx="2498556" cy="13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7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B4F8A-34DE-4B51-AB68-AFEA326F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D1867-A720-4F2F-B163-474B7C691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6927-9ECD-4BD5-8751-EA7ED659BA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 알고리즘 흐름을 살펴보면 정책 </a:t>
            </a:r>
            <a:r>
              <a:rPr lang="ko-KR" altLang="en-US" err="1"/>
              <a:t>이터레이션과</a:t>
            </a:r>
            <a:r>
              <a:rPr lang="ko-KR" altLang="en-US"/>
              <a:t> 가치 </a:t>
            </a:r>
            <a:r>
              <a:rPr lang="ko-KR" altLang="en-US" err="1"/>
              <a:t>이터레이션은</a:t>
            </a:r>
            <a:r>
              <a:rPr lang="ko-KR" altLang="en-US"/>
              <a:t> 살사로 발전 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살사부터 </a:t>
            </a:r>
            <a:r>
              <a:rPr lang="ko-KR" altLang="en-US" err="1">
                <a:solidFill>
                  <a:srgbClr val="FF0000"/>
                </a:solidFill>
              </a:rPr>
              <a:t>강화학습</a:t>
            </a:r>
            <a:r>
              <a:rPr lang="ko-KR" altLang="en-US" err="1"/>
              <a:t>이라고</a:t>
            </a:r>
            <a:r>
              <a:rPr lang="ko-KR" altLang="en-US"/>
              <a:t> 부름</a:t>
            </a:r>
            <a:endParaRPr lang="en-US" altLang="ko-KR"/>
          </a:p>
          <a:p>
            <a:r>
              <a:rPr lang="en-US" altLang="ko-KR"/>
              <a:t>GPI(Generalized policy Iteration)</a:t>
            </a:r>
          </a:p>
          <a:p>
            <a:pPr lvl="1"/>
            <a:r>
              <a:rPr lang="ko-KR" altLang="en-US"/>
              <a:t>수렴할 때까지 계산하지 않아도 정책 평가와 정책 발전을 한 번씩 번갈아 가면서 실행하면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참 가치함수에 수렴할 때까지 계산했을 때와 같이 최적 가치함수에 가치함수가 수렴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r>
              <a:rPr lang="en-US" altLang="ko-KR"/>
              <a:t>GPI</a:t>
            </a:r>
            <a:r>
              <a:rPr lang="ko-KR" altLang="en-US"/>
              <a:t>의 정책 평가 과정을 수행하는 것이 강화학습에서는 </a:t>
            </a:r>
            <a:r>
              <a:rPr lang="ko-KR" altLang="en-US" err="1"/>
              <a:t>몬테카를로</a:t>
            </a:r>
            <a:r>
              <a:rPr lang="ko-KR" altLang="en-US"/>
              <a:t> 예측 혹은 시간차 예측</a:t>
            </a:r>
            <a:endParaRPr lang="en-US" altLang="ko-KR"/>
          </a:p>
          <a:p>
            <a:r>
              <a:rPr lang="en-US" altLang="ko-KR"/>
              <a:t>GPI</a:t>
            </a:r>
            <a:r>
              <a:rPr lang="ko-KR" altLang="en-US"/>
              <a:t>의 탐욕 정책 발전은 주어진 가치함수에 대해 새로운 정책을 얻는 과정입니다</a:t>
            </a:r>
            <a:r>
              <a:rPr lang="en-US" altLang="ko-KR"/>
              <a:t>. </a:t>
            </a:r>
            <a:r>
              <a:rPr lang="ko-KR" altLang="en-US"/>
              <a:t>시간차 방법에서 타임스텝마다 가치함수를 현재 상태에 대해서만 업데이트합니다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GPI</a:t>
            </a:r>
            <a:r>
              <a:rPr lang="ko-KR" altLang="en-US"/>
              <a:t>처럼 모든 상태의 정책을 발전시킬 수 없습니다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시간차 방법에서 이를 가치 </a:t>
            </a:r>
            <a:r>
              <a:rPr lang="ko-KR" altLang="en-US" err="1"/>
              <a:t>이터레이션의</a:t>
            </a:r>
            <a:r>
              <a:rPr lang="ko-KR" altLang="en-US"/>
              <a:t> 방법을 사용해서 간단히 구현할 수 있음 </a:t>
            </a:r>
            <a:endParaRPr lang="en-US" altLang="ko-KR"/>
          </a:p>
          <a:p>
            <a:pPr lvl="1"/>
            <a:r>
              <a:rPr lang="ko-KR" altLang="en-US"/>
              <a:t>별도의 정책 없이 단지 가치함수에 대해 탐욕적으로 움직일 뿐임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28F1C-38FA-469E-91CD-9A550EEA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306" y="860806"/>
            <a:ext cx="2426882" cy="2568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FD32E-26A9-4E27-A35C-A69811A3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12" y="2970393"/>
            <a:ext cx="3239114" cy="13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71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5ABC6-0F7F-439A-97C1-847FA740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C9DDB-75AF-45F4-BBC3-1D8315566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9A716DE-BDF3-4EFA-B7A9-59E4E60933F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시간차 제어</a:t>
                </a:r>
                <a:r>
                  <a:rPr lang="en-US" altLang="ko-KR"/>
                  <a:t>(Temporal-difference control)</a:t>
                </a:r>
              </a:p>
              <a:p>
                <a:pPr lvl="1"/>
                <a:r>
                  <a:rPr lang="ko-KR" altLang="en-US"/>
                  <a:t>시간차 예측과 탐욕 정책이 합쳐 진 것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위의 수식은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알아야 계산 가능 </a:t>
                </a:r>
                <a:endParaRPr lang="en-US" altLang="ko-KR"/>
              </a:p>
              <a:p>
                <a:pPr lvl="1"/>
                <a:r>
                  <a:rPr lang="ko-KR" altLang="en-US"/>
                  <a:t>따라서 위의 수식은 시간차 제어의 탐욕 정책으로 사용할 수 없음 </a:t>
                </a:r>
                <a:endParaRPr lang="en-US" altLang="ko-KR"/>
              </a:p>
              <a:p>
                <a:r>
                  <a:rPr lang="ko-KR" altLang="en-US"/>
                  <a:t>탐욕 정책에서 다음 상태의 가치함수를 보고 판단하는 것이 아니고 현재 상태의 큐함수를 보고 판단하면 환경의 모델을 알필요가 없음 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큐함수에 따라 행동을 선택하려면 에이전트는 가치함수가 아닌 큐함수의 정보를 알아야 함 </a:t>
                </a:r>
                <a:endParaRPr lang="en-US" altLang="ko-KR"/>
              </a:p>
              <a:p>
                <a:r>
                  <a:rPr lang="ko-KR" altLang="en-US"/>
                  <a:t>따라서 시간차 제어에서 업데이트하는 대상이 가치함수가 아닌 큐함수가 되어야 함  </a:t>
                </a:r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9A716DE-BDF3-4EFA-B7A9-59E4E6093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AE2C247-2A84-4CFE-9AA7-807142ED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63" y="940509"/>
            <a:ext cx="2892349" cy="137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C08BF5-9D95-49C1-A681-6711B1AE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44" y="1780462"/>
            <a:ext cx="4582164" cy="8383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64C667-40B0-48A9-A50B-43663070E8D1}"/>
              </a:ext>
            </a:extLst>
          </p:cNvPr>
          <p:cNvSpPr/>
          <p:nvPr/>
        </p:nvSpPr>
        <p:spPr>
          <a:xfrm>
            <a:off x="4563979" y="1860884"/>
            <a:ext cx="296779" cy="40907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DBE379-24E9-4EFE-944F-DEC3C1AF2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400" y="3958311"/>
            <a:ext cx="2648934" cy="796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1A3236-3E6C-4B2E-99FC-536A297AA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480" y="5672370"/>
            <a:ext cx="4397966" cy="7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6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3E704-A7A5-4362-BDA9-7EC14A95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DEC36-E223-4BB5-9A0E-29C8B3066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D40EE1-8176-4CBB-8085-7AB02786290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아래 그림은시간차 제어에서 큐함수를 업데이트하는 것을 나타낸 것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시간차 제어에서 큐함수를 업데이트하려면 샘플이 필요</a:t>
                </a:r>
                <a:endParaRPr lang="en-US" altLang="ko-KR"/>
              </a:p>
              <a:p>
                <a:r>
                  <a:rPr lang="ko-KR" altLang="en-US"/>
                  <a:t>시간차 제어에서는 </a:t>
                </a:r>
                <a:r>
                  <a:rPr lang="en-US" altLang="ko-KR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샘플로 사용</a:t>
                </a:r>
                <a:endParaRPr lang="en-US" altLang="ko-KR"/>
              </a:p>
              <a:p>
                <a:pPr lvl="1"/>
                <a:r>
                  <a:rPr lang="ko-KR" altLang="en-US"/>
                  <a:t>에이전트는 샘플인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에서 탐욕 정책에 따라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를 선택하고 그 행동으로 환경에서 한 타임스텝을 진행 </a:t>
                </a:r>
                <a:endParaRPr lang="en-US" altLang="ko-KR"/>
              </a:p>
              <a:p>
                <a:pPr lvl="1"/>
                <a:r>
                  <a:rPr lang="ko-KR" altLang="en-US"/>
                  <a:t>환경은 에이전트에게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/>
                  <a:t>을 주고 다음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/>
                  <a:t>을 알려줍니다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여기서 한 번 더 에이전트는 탐욕 정책에 따라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/>
                  <a:t>을 선택하고 하나의 샘플</a:t>
                </a:r>
                <a:r>
                  <a:rPr lang="en-US" altLang="ko-KR"/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/>
                  <a:t>이 생성되면 그 샘플로 큐함수를 업데이트합니다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SARSA</a:t>
                </a:r>
                <a:r>
                  <a:rPr lang="ko-KR" altLang="en-US"/>
                  <a:t>을 하나의 샘플로 사용하기 때문에 시간차 제어를 다른 말로 살사라고 합니다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큐함수를 토대로 샘플을 탐욕 정책으로 모으고 그 샘플로 방문한 큐함수를 업데이트하는 과정을 반복</a:t>
                </a:r>
                <a:endParaRPr lang="en-US" altLang="ko-KR"/>
              </a:p>
              <a:p>
                <a:r>
                  <a:rPr lang="ko-KR" altLang="en-US"/>
                  <a:t>초기의 에이전트에게 탐욕 정책은 잘못된 학습으로 가게 할 가능성이 크기 때문에 탐험</a:t>
                </a:r>
                <a:r>
                  <a:rPr lang="en-US" altLang="ko-KR"/>
                  <a:t>(Explore)</a:t>
                </a:r>
                <a:r>
                  <a:rPr lang="ko-KR" altLang="en-US"/>
                  <a:t>이 필요 </a:t>
                </a:r>
                <a:endParaRPr lang="en-US" altLang="ko-KR"/>
              </a:p>
              <a:p>
                <a:pPr lvl="1"/>
                <a:r>
                  <a:rPr lang="ko-KR" altLang="en-US"/>
                  <a:t>여기서 등장하는 개념이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D40EE1-8176-4CBB-8085-7AB027862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5E8FAA0-C15D-48BE-ADA2-640AA167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30" y="1412330"/>
            <a:ext cx="2580808" cy="11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9EAE3-541D-47B9-9A1E-DAAA3DC8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강화학습이란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16E11-F5F0-48FC-96B7-37C5818A1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3CEDC-296B-44C7-B007-A4D075A9EC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강화학습의 중요 수식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가치 함수 </a:t>
            </a:r>
            <a:endParaRPr lang="en-US" altLang="ko-KR"/>
          </a:p>
          <a:p>
            <a:pPr lvl="1"/>
            <a:r>
              <a:rPr lang="ko-KR" altLang="en-US"/>
              <a:t>큐함수</a:t>
            </a:r>
            <a:endParaRPr lang="en-US" altLang="ko-KR"/>
          </a:p>
          <a:p>
            <a:pPr lvl="1"/>
            <a:r>
              <a:rPr lang="ko-KR" altLang="en-US"/>
              <a:t>벨만 기대 방정식</a:t>
            </a:r>
            <a:r>
              <a:rPr lang="en-US" altLang="ko-KR"/>
              <a:t>, </a:t>
            </a:r>
            <a:r>
              <a:rPr lang="ko-KR" altLang="en-US"/>
              <a:t>벨만 최적 방정식 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1B4E8B-2216-4CA1-9947-4D04E29F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23" y="1495776"/>
            <a:ext cx="4906060" cy="981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B68220-4D3F-4A35-B2A1-674AAED7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8" y="1495776"/>
            <a:ext cx="5792008" cy="1000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250389-DA34-4A44-A844-6A8EB80A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3" y="2698885"/>
            <a:ext cx="4706007" cy="1076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2F886B-9035-4C70-A240-F75CC9288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68" y="2614274"/>
            <a:ext cx="5963482" cy="1276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726777-A8F3-44BF-B107-A6D279AD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3" y="4058289"/>
            <a:ext cx="6144482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2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3864D-1591-4A1E-8A63-249AAFC2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D522A-5CFA-42B1-BD5A-BD450FAB8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39E605B-6C9D-43EB-8692-CEF9FF6F427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/>
                  <a:t>-</a:t>
                </a:r>
                <a:r>
                  <a:rPr lang="ko-KR" altLang="en-US"/>
                  <a:t>탐욕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살사는 다음 두 단계 정리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문제점 </a:t>
                </a:r>
                <a:endParaRPr lang="en-US" altLang="ko-KR"/>
              </a:p>
              <a:p>
                <a:pPr lvl="1"/>
                <a:r>
                  <a:rPr lang="ko-KR" altLang="en-US"/>
                  <a:t>모든 상태를 지속적으로 방문해야 큐함수가 최적의 값으로 수렴하기 때문에  </a:t>
                </a:r>
                <a14:m>
                  <m:oMath xmlns:m="http://schemas.openxmlformats.org/officeDocument/2006/math">
                    <m:r>
                      <a:rPr lang="ko-KR" altLang="ko-KR" sz="1600" b="0" i="1" kern="1200" spc="-100" baseline="0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𝜖</m:t>
                    </m:r>
                    <m:r>
                      <a:rPr lang="en-US" altLang="ko-KR" sz="1600" b="0" i="1" kern="1200" spc="-100" baseline="0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ko-KR" altLang="en-US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/>
                  <a:t>욕</a:t>
                </a:r>
                <a:r>
                  <a:rPr lang="en-US" altLang="ko-KR"/>
                  <a:t> </a:t>
                </a:r>
                <a:r>
                  <a:rPr lang="ko-KR" altLang="en-US"/>
                  <a:t>정책의 </a:t>
                </a:r>
                <a14:m>
                  <m:oMath xmlns:m="http://schemas.openxmlformats.org/officeDocument/2006/math">
                    <m:r>
                      <a:rPr lang="ko-KR" altLang="ko-KR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/>
                  <a:t>의 값을 일정하게 유지 </a:t>
                </a:r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39E605B-6C9D-43EB-8692-CEF9FF6F4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3927276-7D9E-419C-849D-8906C718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1233"/>
            <a:ext cx="2496535" cy="24679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6C52F-CA0D-44FC-907F-C03D98BE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29" y="1365483"/>
            <a:ext cx="3861734" cy="1205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DE0A12-1BB1-4DA2-B62F-03D4F76F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136" y="4287213"/>
            <a:ext cx="5684653" cy="125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25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80A94-7DF7-47CD-A671-3CE57C99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큐학습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D2D5C2-858A-4376-B744-FAF91769C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6E757-16A8-4592-9F29-47B54F9DBF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살사의 한계</a:t>
            </a:r>
            <a:endParaRPr lang="en-US" altLang="ko-KR"/>
          </a:p>
          <a:p>
            <a:pPr lvl="1"/>
            <a:r>
              <a:rPr lang="ko-KR" altLang="en-US"/>
              <a:t>검은색으로 표현한 선은 탐욕 정책에 따른 것 </a:t>
            </a:r>
            <a:endParaRPr lang="en-US" altLang="ko-KR"/>
          </a:p>
          <a:p>
            <a:pPr lvl="1"/>
            <a:r>
              <a:rPr lang="ko-KR" altLang="en-US"/>
              <a:t>이 행동을 통해 보상 </a:t>
            </a:r>
            <a:r>
              <a:rPr lang="en-US" altLang="ko-KR"/>
              <a:t>r</a:t>
            </a:r>
            <a:r>
              <a:rPr lang="ko-KR" altLang="en-US"/>
              <a:t>을 받고 다음 상태 </a:t>
            </a:r>
            <a:r>
              <a:rPr lang="en-US" altLang="ko-KR"/>
              <a:t>s</a:t>
            </a:r>
            <a:r>
              <a:rPr lang="ko-KR" altLang="en-US"/>
              <a:t>로 이동 </a:t>
            </a:r>
            <a:endParaRPr lang="en-US" altLang="ko-KR"/>
          </a:p>
          <a:p>
            <a:pPr lvl="1"/>
            <a:r>
              <a:rPr lang="ko-KR" altLang="en-US"/>
              <a:t>다음 상태에서 다시 행동을 선택하는데 이번에는 탐욕정책이 아니라 탐험을 통해 아래로 가는 행동 </a:t>
            </a:r>
            <a:endParaRPr lang="en-US" altLang="ko-KR"/>
          </a:p>
          <a:p>
            <a:pPr lvl="1"/>
            <a:r>
              <a:rPr lang="ko-KR" altLang="en-US"/>
              <a:t>다음 행동 </a:t>
            </a:r>
            <a:r>
              <a:rPr lang="en-US" altLang="ko-KR"/>
              <a:t>a'</a:t>
            </a:r>
            <a:r>
              <a:rPr lang="ko-KR" altLang="en-US"/>
              <a:t>까지 한 다음에 에이전트는 </a:t>
            </a:r>
            <a:r>
              <a:rPr lang="en-US" altLang="ko-KR"/>
              <a:t>a </a:t>
            </a:r>
            <a:r>
              <a:rPr lang="ko-KR" altLang="en-US"/>
              <a:t>행동의 큐함수를 아래와 같이 업데이트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이때 </a:t>
            </a:r>
            <a:r>
              <a:rPr lang="en-US" altLang="ko-KR"/>
              <a:t>Q(s', a')</a:t>
            </a:r>
            <a:r>
              <a:rPr lang="ko-KR" altLang="en-US"/>
              <a:t>는 초록색 세모</a:t>
            </a:r>
            <a:r>
              <a:rPr lang="en-US" altLang="ko-KR"/>
              <a:t>(-1</a:t>
            </a:r>
            <a:r>
              <a:rPr lang="ko-KR" altLang="en-US"/>
              <a:t>의 보상을 주는</a:t>
            </a:r>
            <a:r>
              <a:rPr lang="en-US" altLang="ko-KR"/>
              <a:t>)</a:t>
            </a:r>
            <a:r>
              <a:rPr lang="ko-KR" altLang="en-US"/>
              <a:t>로 가는 행동의 큐함수이기 때문에 값이 낮아짐    </a:t>
            </a:r>
            <a:endParaRPr lang="en-US" altLang="ko-KR"/>
          </a:p>
          <a:p>
            <a:pPr lvl="1"/>
            <a:r>
              <a:rPr lang="ko-KR" altLang="en-US"/>
              <a:t>이로 인해 </a:t>
            </a:r>
            <a:r>
              <a:rPr lang="en-US" altLang="ko-KR"/>
              <a:t>Q(s, a)</a:t>
            </a:r>
            <a:r>
              <a:rPr lang="ko-KR" altLang="en-US"/>
              <a:t>의 값이 낮아지게 되고</a:t>
            </a:r>
            <a:r>
              <a:rPr lang="en-US" altLang="ko-KR"/>
              <a:t>, </a:t>
            </a:r>
            <a:r>
              <a:rPr lang="ko-KR" altLang="en-US"/>
              <a:t>이 이후에 다시 현재 상태에 에이전트가 오게 되면 에이전트는 오른쪽으로 가는 행동 </a:t>
            </a:r>
            <a:r>
              <a:rPr lang="en-US" altLang="ko-KR"/>
              <a:t>a</a:t>
            </a:r>
            <a:r>
              <a:rPr lang="ko-KR" altLang="en-US"/>
              <a:t>를 하는 것이 안좋다고 판단 </a:t>
            </a:r>
            <a:r>
              <a:rPr lang="en-US" altLang="ko-KR"/>
              <a:t>(</a:t>
            </a:r>
            <a:r>
              <a:rPr lang="ko-KR" altLang="en-US"/>
              <a:t>탐욕 정택에 따라서</a:t>
            </a:r>
            <a:r>
              <a:rPr lang="en-US" altLang="ko-KR"/>
              <a:t>..) </a:t>
            </a:r>
          </a:p>
          <a:p>
            <a:pPr lvl="1"/>
            <a:r>
              <a:rPr lang="ko-KR" altLang="en-US"/>
              <a:t>일종의 갇혀버리는 현상이 발생 </a:t>
            </a:r>
            <a:endParaRPr lang="en-US" altLang="ko-KR"/>
          </a:p>
          <a:p>
            <a:pPr lvl="1"/>
            <a:r>
              <a:rPr lang="ko-KR" altLang="en-US"/>
              <a:t>살사는 온폴리시 시간차 제어</a:t>
            </a:r>
            <a:r>
              <a:rPr lang="en-US" altLang="ko-KR"/>
              <a:t>(On-Policy Temporal-Difference Control). </a:t>
            </a:r>
            <a:r>
              <a:rPr lang="ko-KR" altLang="en-US"/>
              <a:t>즉 자신이 행동하는 대로 학습하는 시간차 제어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E51F95-21C4-4A4D-A6AC-FD3FB673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536" y="1101484"/>
            <a:ext cx="2417790" cy="2717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F97F2-4A14-43A2-9919-EA8841DE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28" y="2966973"/>
            <a:ext cx="515374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5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90B9E-791D-45E8-A9E7-AEDF49C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큐학습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DA050-C682-4357-B93C-C079FAB8B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D31A7A-8077-4624-875F-F835BBE9982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큐러닝</a:t>
            </a:r>
            <a:endParaRPr lang="en-US" altLang="ko-KR"/>
          </a:p>
          <a:p>
            <a:pPr lvl="1"/>
            <a:r>
              <a:rPr lang="en-US" altLang="ko-KR"/>
              <a:t>1989</a:t>
            </a:r>
            <a:r>
              <a:rPr lang="ko-KR" altLang="en-US"/>
              <a:t>년 </a:t>
            </a:r>
            <a:r>
              <a:rPr lang="en-US" altLang="ko-KR"/>
              <a:t>Chris Watkins</a:t>
            </a:r>
            <a:r>
              <a:rPr lang="ko-KR" altLang="en-US"/>
              <a:t>에 의해 소개 </a:t>
            </a:r>
            <a:endParaRPr lang="en-US" altLang="ko-KR"/>
          </a:p>
          <a:p>
            <a:pPr lvl="1"/>
            <a:r>
              <a:rPr lang="ko-KR" altLang="en-US"/>
              <a:t>오프폴리시의 말 그대로 현재 행동하는 정책과는 독립적으로 학습한다는 것 </a:t>
            </a:r>
            <a:endParaRPr lang="en-US" altLang="ko-KR"/>
          </a:p>
          <a:p>
            <a:pPr lvl="1"/>
            <a:r>
              <a:rPr lang="ko-KR" altLang="en-US"/>
              <a:t>행동하는 정책과 학습하는 정책을 따로 구분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오른쪽 그림에서 파란색 화살표는 다음 상태 </a:t>
            </a:r>
            <a:r>
              <a:rPr lang="en-US" altLang="ko-KR"/>
              <a:t>s'</a:t>
            </a:r>
            <a:r>
              <a:rPr lang="ko-KR" altLang="en-US"/>
              <a:t>에서 가장 큰 큐함수를 가지는 행동 </a:t>
            </a:r>
            <a:endParaRPr lang="en-US" altLang="ko-KR"/>
          </a:p>
          <a:p>
            <a:pPr lvl="1"/>
            <a:r>
              <a:rPr lang="ko-KR" altLang="en-US"/>
              <a:t>에이전트는 실제로 다음 상태에서 어떤 행동을 했는지와 상관없이 현재 상태 </a:t>
            </a:r>
            <a:r>
              <a:rPr lang="en-US" altLang="ko-KR"/>
              <a:t>s</a:t>
            </a:r>
            <a:r>
              <a:rPr lang="ko-KR" altLang="en-US"/>
              <a:t>의 큐함수를 업데이트 할 때는 다음 상태의 최대 큐함수를 이용합니다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FC18E-733C-4CDD-A618-739F8671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79" y="2422358"/>
            <a:ext cx="4010841" cy="2302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A96806-1268-4176-8D59-42AD002B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15" y="5648094"/>
            <a:ext cx="731622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9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BC9CE-7990-4115-B464-D2818D97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큐학습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C98D5-26EF-47E1-8A14-75E502AF5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8F6F85-F3D6-42F9-AD1A-2786159C044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살사와 큐학습 차이 </a:t>
            </a:r>
            <a:endParaRPr lang="en-US" altLang="ko-KR"/>
          </a:p>
          <a:p>
            <a:pPr lvl="1"/>
            <a:r>
              <a:rPr lang="en-US" altLang="ko-KR"/>
              <a:t>On-Policy : </a:t>
            </a:r>
            <a:r>
              <a:rPr lang="ko-KR" altLang="en-US"/>
              <a:t>정책과 행동 정책이 같은 경우 </a:t>
            </a:r>
            <a:endParaRPr lang="en-US" altLang="ko-KR"/>
          </a:p>
          <a:p>
            <a:pPr lvl="1"/>
            <a:r>
              <a:rPr lang="en-US" altLang="ko-KR"/>
              <a:t>Off-Policy : </a:t>
            </a:r>
            <a:r>
              <a:rPr lang="ko-KR" altLang="en-US"/>
              <a:t>정책과 행동 정책이 다른 경우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4853C7-9757-4D4F-91F9-36A0EF4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52" y="2414519"/>
            <a:ext cx="5048701" cy="54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7D8EB-DE3A-4DF3-88C5-984DFCE6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2" y="3089031"/>
            <a:ext cx="4719837" cy="5803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413962-6FDF-4A24-A13F-2D472DBB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00" y="785517"/>
            <a:ext cx="5391902" cy="1629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697609-855A-4C14-905B-24D4F9379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22"/>
          <a:stretch/>
        </p:blipFill>
        <p:spPr>
          <a:xfrm>
            <a:off x="338344" y="3861893"/>
            <a:ext cx="5544324" cy="150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8B8CD5-A994-43FD-9334-E493061E9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97682"/>
            <a:ext cx="5296639" cy="1505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CDF381-2FB4-4A62-B7F8-578CD57A7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22045"/>
            <a:ext cx="5391902" cy="10669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C5B172-459E-4FF2-8CAD-9B3B6FC8DA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56"/>
          <a:stretch/>
        </p:blipFill>
        <p:spPr>
          <a:xfrm>
            <a:off x="290929" y="5416821"/>
            <a:ext cx="5591739" cy="1267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B22C4B-56B6-43E9-A003-4F09D6D31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0944" y="2249371"/>
            <a:ext cx="3060990" cy="12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4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1AE4E-A70D-4F8B-949D-716AB746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근사함수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F6EF4E-993C-4B09-8CB2-1D5BF5001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7D11EE-DE58-4F8B-9E79-CF2B72DAF0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다이내믹 프로그래밍의 한계 세 가지 </a:t>
            </a:r>
            <a:endParaRPr lang="en-US" altLang="ko-KR"/>
          </a:p>
          <a:p>
            <a:pPr lvl="1"/>
            <a:r>
              <a:rPr lang="en-US" altLang="ko-KR"/>
              <a:t>1.</a:t>
            </a:r>
            <a:r>
              <a:rPr lang="ko-KR" altLang="en-US"/>
              <a:t> 계산 복잡도 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차원의 저주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환경에 대한 완벽한 정보가 필요</a:t>
            </a:r>
            <a:endParaRPr lang="en-US" altLang="ko-KR"/>
          </a:p>
          <a:p>
            <a:r>
              <a:rPr lang="ko-KR" altLang="en-US"/>
              <a:t>모델 프리라는 것은 </a:t>
            </a:r>
            <a:r>
              <a:rPr lang="en-US" altLang="ko-KR"/>
              <a:t>3</a:t>
            </a:r>
            <a:r>
              <a:rPr lang="ko-KR" altLang="en-US"/>
              <a:t>번 문제를 해결 한 것 </a:t>
            </a:r>
            <a:endParaRPr lang="en-US" altLang="ko-KR"/>
          </a:p>
          <a:p>
            <a:r>
              <a:rPr lang="ko-KR" altLang="en-US"/>
              <a:t>경우의 수가 우주의 원자 수보다 많은 문제인 바둑을 알파고가 학습한 것을 보면 계산 복잡도 문제와 차원의 저주 문제를 해결한 것임을 추측해볼 수 있음 </a:t>
            </a:r>
            <a:endParaRPr lang="en-US" altLang="ko-KR"/>
          </a:p>
          <a:p>
            <a:r>
              <a:rPr lang="ko-KR" altLang="en-US"/>
              <a:t>이번 장의 예제는 장애물의 숫자를 </a:t>
            </a:r>
            <a:r>
              <a:rPr lang="en-US" altLang="ko-KR"/>
              <a:t>2</a:t>
            </a:r>
            <a:r>
              <a:rPr lang="ko-KR" altLang="en-US"/>
              <a:t>개에서 </a:t>
            </a:r>
            <a:r>
              <a:rPr lang="en-US" altLang="ko-KR"/>
              <a:t>3</a:t>
            </a:r>
            <a:r>
              <a:rPr lang="ko-KR" altLang="en-US"/>
              <a:t>개로 늘리고</a:t>
            </a:r>
            <a:r>
              <a:rPr lang="en-US" altLang="ko-KR"/>
              <a:t>, </a:t>
            </a:r>
            <a:r>
              <a:rPr lang="ko-KR" altLang="en-US"/>
              <a:t>지금까지 그리드월드에서는 장애물이 그 자리에 고정돼 있었지만</a:t>
            </a:r>
            <a:r>
              <a:rPr lang="en-US" altLang="ko-KR"/>
              <a:t> </a:t>
            </a:r>
            <a:r>
              <a:rPr lang="ko-KR" altLang="en-US"/>
              <a:t>이제부턴느 움직인다면 어떨까요</a:t>
            </a:r>
            <a:r>
              <a:rPr lang="en-US" altLang="ko-KR"/>
              <a:t>? </a:t>
            </a:r>
          </a:p>
          <a:p>
            <a:r>
              <a:rPr lang="ko-KR" altLang="en-US"/>
              <a:t>지금까지 배운 강화학습 알고리즘으로는 변형한 그리드월드 문제를 풀기가 어렵습니다</a:t>
            </a:r>
            <a:r>
              <a:rPr lang="en-US" altLang="ko-KR"/>
              <a:t>. </a:t>
            </a:r>
          </a:p>
          <a:p>
            <a:r>
              <a:rPr lang="ko-KR" altLang="en-US"/>
              <a:t>큐러닝까지의 알고리즘은 근본적으로 상태가 적은 문제에만 적용 가능하기 때문입니다</a:t>
            </a:r>
            <a:r>
              <a:rPr lang="en-US" altLang="ko-KR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B3D4C-D285-4BC8-8A00-0310CD77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605" y="4994906"/>
            <a:ext cx="3010563" cy="17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582D1-35D2-4E20-ACA3-16C661D6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근사함수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1CF85-B1D1-4C26-B146-2C1E709F1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CEAF174-F07A-4BC3-81B5-DC4AF7BF251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매개변수로 근사하는 말이 다시 생소하게 느껴질 수 도 있음</a:t>
                </a:r>
                <a:endParaRPr lang="en-US" altLang="ko-KR"/>
              </a:p>
              <a:p>
                <a:r>
                  <a:rPr lang="ko-KR" altLang="en-US"/>
                  <a:t>옆의 그림과 같이 </a:t>
                </a:r>
                <a:r>
                  <a:rPr lang="en-US" altLang="ko-KR"/>
                  <a:t>2</a:t>
                </a:r>
                <a:r>
                  <a:rPr lang="ko-KR" altLang="en-US"/>
                  <a:t>차원 평면 위에 수많은 데이터가 표시돼 있는 경우</a:t>
                </a:r>
                <a:endParaRPr lang="en-US" altLang="ko-KR"/>
              </a:p>
              <a:p>
                <a:r>
                  <a:rPr lang="ko-KR" altLang="en-US"/>
                  <a:t>데이터를 있는 그대로 저장하고 있는 것이 가장 정확하겠지만 많은 경우에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:r>
                  <a:rPr lang="ko-KR" altLang="en-US"/>
                  <a:t>이것은 효율적이지 못합니다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또한 데이터 중에는 잡음이 들어 있을 수 있어서 데이터의 세부적인 사항을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:r>
                  <a:rPr lang="ko-KR" altLang="en-US"/>
                  <a:t>모두 메모리에 담는 것보다 데이터의 경향을 파악하는 것이 더 중요할 때가 많습니다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이 데이터의 경우 경향이 삼차함수와 유사하기 때문에 </a:t>
                </a:r>
                <a:r>
                  <a:rPr lang="en-US" altLang="ko-KR"/>
                  <a:t>3</a:t>
                </a:r>
                <a:r>
                  <a:rPr lang="ko-KR" altLang="en-US"/>
                  <a:t>차함수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근사한다면 상당히 정확하게 데이터를 표현할 수  있습니다</a:t>
                </a:r>
                <a:r>
                  <a:rPr lang="en-US" altLang="ko-KR"/>
                  <a:t>. </a:t>
                </a:r>
                <a:r>
                  <a:rPr lang="ko-KR" altLang="en-US"/>
                  <a:t>  </a:t>
                </a:r>
                <a:endParaRPr lang="en-US" altLang="ko-KR"/>
              </a:p>
              <a:p>
                <a:r>
                  <a:rPr lang="ko-KR" altLang="en-US"/>
                  <a:t>기존의 데이터를 매개변수를 통해 근사하는 함수를 근사함수</a:t>
                </a:r>
                <a:r>
                  <a:rPr lang="en-US" altLang="ko-KR"/>
                  <a:t>(Function Approximator)</a:t>
                </a:r>
                <a:r>
                  <a:rPr lang="ko-KR" altLang="en-US"/>
                  <a:t>라고 함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근사라는 표현하는 이유는 실제의 데이터와 근사함수의 형태로 표현되는 데이터는 비슷하지만 같지는 않기 때문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ko-KR" altLang="en-US"/>
                  <a:t>변화하는 그리드월드와 같은 문제를 해결하려면 테이블이 아닌 근사함수로 가치함수를 표현해야 하는데 이때 사용할 수 있는 근사함수로 여러 가지가 있지만</a:t>
                </a:r>
                <a:r>
                  <a:rPr lang="en-US" altLang="ko-KR"/>
                  <a:t>, </a:t>
                </a:r>
                <a:r>
                  <a:rPr lang="ko-KR" altLang="en-US"/>
                  <a:t>이 책에서 다루고자 하는 근사함수는 인공신경망임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CEAF174-F07A-4BC3-81B5-DC4AF7BF2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8EC6635-81FF-4E26-9836-A283E6E6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62" y="368657"/>
            <a:ext cx="321989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0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3EA69-0052-4D46-B10C-FFD9D6D8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6AD90-FA6A-4B6D-8713-0C6818925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D959A7-3D90-4968-8153-2BC7360E3A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딥살사 이론</a:t>
            </a:r>
            <a:endParaRPr lang="en-US" altLang="ko-KR"/>
          </a:p>
          <a:p>
            <a:pPr lvl="1"/>
            <a:r>
              <a:rPr lang="ko-KR" altLang="en-US"/>
              <a:t>기존에 사용했던 살사 알고리즘으로는 장애물이 움직이는 문제를 풀기가 어렵습니다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살사 알고리즘을 사용하되 큐함수를 인공신경망으로 근사할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은닉층을 두 개 사용할 것이므로 심층신경망이 되고 따라서 이 알고리즘을 이 책에서는 딥살사</a:t>
            </a:r>
            <a:r>
              <a:rPr lang="en-US" altLang="ko-KR"/>
              <a:t>(DeepSARSA)</a:t>
            </a:r>
            <a:r>
              <a:rPr lang="ko-KR" altLang="en-US"/>
              <a:t>라고 부르겠습니다</a:t>
            </a:r>
            <a:r>
              <a:rPr lang="en-US" altLang="ko-KR"/>
              <a:t>. </a:t>
            </a:r>
          </a:p>
          <a:p>
            <a:r>
              <a:rPr lang="ko-KR" altLang="en-US"/>
              <a:t>첫 번째로 해야 할 일은 </a:t>
            </a:r>
            <a:r>
              <a:rPr lang="en-US" altLang="ko-KR"/>
              <a:t>MDP</a:t>
            </a:r>
            <a:r>
              <a:rPr lang="ko-KR" altLang="en-US"/>
              <a:t>를 정의하는 것 </a:t>
            </a:r>
            <a:endParaRPr lang="en-US" altLang="ko-KR"/>
          </a:p>
          <a:p>
            <a:pPr lvl="1"/>
            <a:r>
              <a:rPr lang="en-US" altLang="ko-KR"/>
              <a:t>MDP</a:t>
            </a:r>
            <a:r>
              <a:rPr lang="ko-KR" altLang="en-US"/>
              <a:t>의 상태 이외의 다른 요소들은 변형하기 전의 그리드월드 예제와 유사합니다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변형된 그리드월드 예제에서는 상태의 정의를 다르게 해야합니다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에이전트가 장애물을 회피하고 도착지점에 가기에 충분한 정보를 에이전트에게 줘야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사람이 어떤 문제를 피할 때를 생각해보면 정확하지 않지만 물체의 속도 정보가 필요한 것을 알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정의하는 상태는 다음과 같습니다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에이전트 대한 도착지점의 상대 위치 </a:t>
            </a:r>
            <a:r>
              <a:rPr lang="en-US" altLang="ko-KR"/>
              <a:t>x, y</a:t>
            </a:r>
          </a:p>
          <a:p>
            <a:pPr lvl="1"/>
            <a:r>
              <a:rPr lang="en-US" altLang="ko-KR"/>
              <a:t>2. </a:t>
            </a:r>
            <a:r>
              <a:rPr lang="ko-KR" altLang="en-US"/>
              <a:t>도착지점의 라벨 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에이전트에 대한 장애물의 상대 위치 </a:t>
            </a:r>
            <a:r>
              <a:rPr lang="en-US" altLang="ko-KR"/>
              <a:t>x, y</a:t>
            </a:r>
          </a:p>
          <a:p>
            <a:pPr lvl="1"/>
            <a:r>
              <a:rPr lang="en-US" altLang="ko-KR"/>
              <a:t>4. </a:t>
            </a:r>
            <a:r>
              <a:rPr lang="ko-KR" altLang="en-US"/>
              <a:t>장애물의 라벨 </a:t>
            </a:r>
            <a:endParaRPr lang="en-US" altLang="ko-KR"/>
          </a:p>
          <a:p>
            <a:pPr lvl="1"/>
            <a:r>
              <a:rPr lang="en-US" altLang="ko-KR"/>
              <a:t>5. </a:t>
            </a:r>
            <a:r>
              <a:rPr lang="ko-KR" altLang="en-US"/>
              <a:t>장애물의 속도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77B6019-8136-4931-AE74-19A56665CC28}"/>
              </a:ext>
            </a:extLst>
          </p:cNvPr>
          <p:cNvSpPr/>
          <p:nvPr/>
        </p:nvSpPr>
        <p:spPr>
          <a:xfrm>
            <a:off x="5732585" y="5005754"/>
            <a:ext cx="1207477" cy="668215"/>
          </a:xfrm>
          <a:prstGeom prst="rightArrow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53FA6-B149-4F9F-874F-823D28468F5F}"/>
              </a:ext>
            </a:extLst>
          </p:cNvPr>
          <p:cNvSpPr txBox="1"/>
          <p:nvPr/>
        </p:nvSpPr>
        <p:spPr>
          <a:xfrm>
            <a:off x="7117288" y="4878196"/>
            <a:ext cx="47301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장애물이 총 </a:t>
            </a:r>
            <a:r>
              <a:rPr lang="en-US" altLang="ko-KR"/>
              <a:t>3</a:t>
            </a:r>
            <a:r>
              <a:rPr lang="ko-KR" altLang="en-US"/>
              <a:t>개이므로</a:t>
            </a:r>
            <a:r>
              <a:rPr lang="en-US" altLang="ko-KR"/>
              <a:t> 3~5</a:t>
            </a:r>
            <a:r>
              <a:rPr lang="ko-KR" altLang="en-US"/>
              <a:t>번은 </a:t>
            </a:r>
            <a:r>
              <a:rPr lang="en-US" altLang="ko-KR"/>
              <a:t>3</a:t>
            </a:r>
            <a:r>
              <a:rPr lang="ko-KR" altLang="en-US"/>
              <a:t>배를 해주면 </a:t>
            </a:r>
            <a:r>
              <a:rPr lang="en-US" altLang="ko-KR"/>
              <a:t>12</a:t>
            </a:r>
            <a:r>
              <a:rPr lang="ko-KR" altLang="en-US"/>
              <a:t>개이고</a:t>
            </a:r>
            <a:r>
              <a:rPr lang="en-US" altLang="ko-KR"/>
              <a:t>, 1,2</a:t>
            </a:r>
            <a:r>
              <a:rPr lang="ko-KR" altLang="en-US"/>
              <a:t>와 더하면 상태는 총 </a:t>
            </a:r>
            <a:r>
              <a:rPr lang="en-US" altLang="ko-KR"/>
              <a:t>15</a:t>
            </a:r>
            <a:r>
              <a:rPr lang="ko-KR" altLang="en-US"/>
              <a:t>개를 가집니다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38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8CA9-B4E5-49CB-8866-DE2A291C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730B1-862A-443A-BE3B-908C23CDF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57479A-B065-41A7-B719-0AE9A58326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강화학습에서도 특징을 추출하려면 문제에 대한 전문지식이 필요합니다</a:t>
            </a:r>
            <a:r>
              <a:rPr lang="en-US" altLang="ko-KR"/>
              <a:t>. </a:t>
            </a:r>
          </a:p>
          <a:p>
            <a:r>
              <a:rPr lang="ko-KR" altLang="en-US"/>
              <a:t>딥살사는 인공신경망을 사용하므로 테이블 형태의 강화학습에서 하듯이 하나의 큐함수 값을 업데이트하지 않습니다</a:t>
            </a:r>
            <a:r>
              <a:rPr lang="en-US" altLang="ko-KR"/>
              <a:t>. </a:t>
            </a:r>
            <a:r>
              <a:rPr lang="ko-KR" altLang="en-US"/>
              <a:t>딥살사에서 인공신경망을 업데이트 할 때는 경사하강법을 사용합니다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경사하강법을 사용해 인공신경망을 업데이트하려면 오차함수를 정의해야 합니다</a:t>
            </a:r>
            <a:r>
              <a:rPr lang="en-US" altLang="ko-KR"/>
              <a:t>. </a:t>
            </a:r>
            <a:r>
              <a:rPr lang="ko-KR" altLang="en-US"/>
              <a:t>이 때 오차함수는 가장 기본적으로 사용하는 지표로 </a:t>
            </a:r>
            <a:r>
              <a:rPr lang="en-US" altLang="ko-KR"/>
              <a:t>MSE</a:t>
            </a:r>
            <a:r>
              <a:rPr lang="ko-KR" altLang="en-US"/>
              <a:t>를 사용합니다</a:t>
            </a:r>
            <a:r>
              <a:rPr lang="en-US" altLang="ko-KR"/>
              <a:t>. </a:t>
            </a:r>
          </a:p>
          <a:p>
            <a:r>
              <a:rPr lang="ko-KR" altLang="en-US"/>
              <a:t>강화학습은 지도학습이 아니기 때문에 정답이 존재하지 않습니다</a:t>
            </a:r>
            <a:r>
              <a:rPr lang="en-US" altLang="ko-KR"/>
              <a:t>. </a:t>
            </a:r>
            <a:r>
              <a:rPr lang="ko-KR" altLang="en-US"/>
              <a:t>하지만 위의 수식은 정답의 역할을 하는 것과 예측에 해당하는 것을 볼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살사를 이용한 큐함수의 업데이트에서 정답의 역할을 하는 것이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옆 수식입니다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D0010-58BA-4745-99CD-896324E0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2315900"/>
            <a:ext cx="4982270" cy="676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61951B-4F3B-42D6-A374-093873AE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09" y="4488814"/>
            <a:ext cx="3734321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85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2BBA2-42BC-4485-B850-D4F93A51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B8B20-492D-41DC-B6C6-2EE78167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F4AA7E-2736-427A-996E-312C35276A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이 정답과 예측을 </a:t>
            </a:r>
            <a:r>
              <a:rPr lang="en-US" altLang="ko-KR"/>
              <a:t>MSE </a:t>
            </a:r>
            <a:r>
              <a:rPr lang="ko-KR" altLang="en-US"/>
              <a:t>식에 집어넣어서 오차함수를 만들어 볼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딥살사의 오차함수 식은 아래 수식과 같습니다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큐함수를 근사하고 있는 인공신경망을 이 오차함수를 통해 업데이트하는 것이 학습을 하는 것이 됩니다</a:t>
            </a:r>
            <a:r>
              <a:rPr lang="en-US" altLang="ko-KR"/>
              <a:t>. </a:t>
            </a:r>
          </a:p>
          <a:p>
            <a:r>
              <a:rPr lang="ko-KR" altLang="en-US"/>
              <a:t>하지만 테이블 형태의 강화학습에서 하듯 업데이트 식을 작성할 필요가 없습니다</a:t>
            </a:r>
            <a:r>
              <a:rPr lang="en-US" altLang="ko-KR"/>
              <a:t>. </a:t>
            </a:r>
            <a:r>
              <a:rPr lang="ko-KR" altLang="en-US"/>
              <a:t>오차함수만 정의한다면 케라스를 이용해 간단하게 인공신경망을 업데이트 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CC198-9F68-4065-A854-5AD5CEFA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46" y="1841497"/>
            <a:ext cx="4963218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9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1C9C-BE27-4532-BA78-3E9C0F43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E7A3F-BC8E-4329-A3EB-B6E5B104E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B989D-EFD6-4AE8-9050-F59C07CA2B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소스코드 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B512F-FBE2-4E37-9518-9B47CD92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06" y="1280172"/>
            <a:ext cx="6721263" cy="3565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AEF1F-1C7F-44EC-AA08-1FAD20A0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06" y="5379210"/>
            <a:ext cx="4963218" cy="8192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80D82A-4223-4BD8-BE25-47E59E29F3B8}"/>
              </a:ext>
            </a:extLst>
          </p:cNvPr>
          <p:cNvSpPr/>
          <p:nvPr/>
        </p:nvSpPr>
        <p:spPr>
          <a:xfrm>
            <a:off x="855785" y="2414954"/>
            <a:ext cx="3528646" cy="2696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6EBFE3-0FBD-4C5D-9E47-AD18643F777A}"/>
              </a:ext>
            </a:extLst>
          </p:cNvPr>
          <p:cNvCxnSpPr>
            <a:cxnSpLocks/>
          </p:cNvCxnSpPr>
          <p:nvPr/>
        </p:nvCxnSpPr>
        <p:spPr>
          <a:xfrm flipH="1">
            <a:off x="4384432" y="2684585"/>
            <a:ext cx="35286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D0C5-6612-4F83-8D7B-81708F24EAE8}"/>
              </a:ext>
            </a:extLst>
          </p:cNvPr>
          <p:cNvSpPr txBox="1"/>
          <p:nvPr/>
        </p:nvSpPr>
        <p:spPr>
          <a:xfrm>
            <a:off x="7995138" y="2414954"/>
            <a:ext cx="39207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모델의 예측함수에 현재 상태의 값을 매개변수로 결과를 받는다</a:t>
            </a:r>
            <a:r>
              <a:rPr lang="en-US" altLang="ko-KR" sz="1200"/>
              <a:t>. </a:t>
            </a:r>
            <a:endParaRPr lang="ko-KR" altLang="en-US" sz="12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8EA66F-9602-448F-8E5D-953352452FBE}"/>
              </a:ext>
            </a:extLst>
          </p:cNvPr>
          <p:cNvCxnSpPr>
            <a:cxnSpLocks/>
          </p:cNvCxnSpPr>
          <p:nvPr/>
        </p:nvCxnSpPr>
        <p:spPr>
          <a:xfrm flipH="1">
            <a:off x="5638802" y="3429000"/>
            <a:ext cx="22742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77135-C56E-4FB7-80E9-F16311DB2531}"/>
              </a:ext>
            </a:extLst>
          </p:cNvPr>
          <p:cNvSpPr txBox="1"/>
          <p:nvPr/>
        </p:nvSpPr>
        <p:spPr>
          <a:xfrm>
            <a:off x="7995137" y="3357490"/>
            <a:ext cx="39207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예측된 값을 수식 </a:t>
            </a:r>
            <a:r>
              <a:rPr lang="en-US" altLang="ko-KR" sz="1200"/>
              <a:t>5.9</a:t>
            </a:r>
            <a:r>
              <a:rPr lang="ko-KR" altLang="en-US" sz="1200"/>
              <a:t>의 빨간 박스의 수식을 적용 </a:t>
            </a:r>
            <a:endParaRPr lang="en-US" altLang="ko-KR" sz="1200"/>
          </a:p>
          <a:p>
            <a:r>
              <a:rPr lang="ko-KR" altLang="en-US" sz="1200"/>
              <a:t>해당 값을 정답이라고 설정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53535-48F8-4053-A3CE-3E07D163CD96}"/>
              </a:ext>
            </a:extLst>
          </p:cNvPr>
          <p:cNvSpPr/>
          <p:nvPr/>
        </p:nvSpPr>
        <p:spPr>
          <a:xfrm>
            <a:off x="2368062" y="5379210"/>
            <a:ext cx="1840523" cy="47060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EEE413-233D-436E-B10A-DAA557E0BD0D}"/>
              </a:ext>
            </a:extLst>
          </p:cNvPr>
          <p:cNvCxnSpPr>
            <a:cxnSpLocks/>
          </p:cNvCxnSpPr>
          <p:nvPr/>
        </p:nvCxnSpPr>
        <p:spPr>
          <a:xfrm flipH="1">
            <a:off x="5638802" y="4605771"/>
            <a:ext cx="22742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CC1019-0B6C-45DA-BC60-E39B9D846659}"/>
              </a:ext>
            </a:extLst>
          </p:cNvPr>
          <p:cNvSpPr txBox="1"/>
          <p:nvPr/>
        </p:nvSpPr>
        <p:spPr>
          <a:xfrm>
            <a:off x="7995137" y="4534261"/>
            <a:ext cx="39207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학습 함수에 </a:t>
            </a:r>
            <a:r>
              <a:rPr lang="en-US" altLang="ko-KR" sz="1200"/>
              <a:t>state</a:t>
            </a:r>
            <a:r>
              <a:rPr lang="ko-KR" altLang="en-US" sz="1200"/>
              <a:t>와 위에서 계산한 </a:t>
            </a:r>
            <a:r>
              <a:rPr lang="en-US" altLang="ko-KR" sz="1200"/>
              <a:t>target</a:t>
            </a:r>
            <a:r>
              <a:rPr lang="ko-KR" altLang="en-US" sz="1200"/>
              <a:t>를 넣고 </a:t>
            </a:r>
            <a:endParaRPr lang="en-US" altLang="ko-KR" sz="1200"/>
          </a:p>
          <a:p>
            <a:r>
              <a:rPr lang="en-US" altLang="ko-KR" sz="1200"/>
              <a:t>MSE</a:t>
            </a:r>
            <a:r>
              <a:rPr lang="ko-KR" altLang="en-US" sz="1200"/>
              <a:t>를 계산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EDB4C6-B499-4BC2-8D49-E8FBD8653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098" y="5190326"/>
            <a:ext cx="531569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F7F61-B8DA-4938-9E6F-14B3B36F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강화학습에 필요한 지식들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171612-A1B1-4E18-B11F-912493D55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D209A2-B298-4E2A-8570-C09B9A2DE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강화학습을 위한 사전 지식</a:t>
            </a:r>
            <a:endParaRPr lang="en-US" altLang="ko-KR"/>
          </a:p>
          <a:p>
            <a:pPr lvl="1"/>
            <a:r>
              <a:rPr lang="ko-KR" altLang="en-US"/>
              <a:t>기댓값의 정의 </a:t>
            </a:r>
            <a:endParaRPr lang="en-US" altLang="ko-KR"/>
          </a:p>
          <a:p>
            <a:pPr lvl="1"/>
            <a:r>
              <a:rPr lang="ko-KR" altLang="en-US"/>
              <a:t>다이내믹 프로그래밍 </a:t>
            </a:r>
            <a:endParaRPr lang="en-US" altLang="ko-KR"/>
          </a:p>
          <a:p>
            <a:pPr lvl="1"/>
            <a:r>
              <a:rPr lang="ko-KR" altLang="en-US"/>
              <a:t>조건부 확률 </a:t>
            </a:r>
            <a:endParaRPr lang="en-US" altLang="ko-KR"/>
          </a:p>
          <a:p>
            <a:pPr lvl="1"/>
            <a:r>
              <a:rPr lang="ko-KR" altLang="en-US"/>
              <a:t>조건부 기댓값</a:t>
            </a:r>
            <a:endParaRPr lang="en-US" altLang="ko-KR"/>
          </a:p>
          <a:p>
            <a:pPr lvl="1"/>
            <a:r>
              <a:rPr lang="ko-KR" altLang="en-US"/>
              <a:t>마르코프 결정과정</a:t>
            </a:r>
            <a:r>
              <a:rPr lang="en-US" altLang="ko-KR"/>
              <a:t>(Markov Decision Process : MDP)</a:t>
            </a:r>
          </a:p>
          <a:p>
            <a:pPr lvl="2"/>
            <a:r>
              <a:rPr lang="ko-KR" altLang="en-US"/>
              <a:t>마르코프 과정</a:t>
            </a:r>
            <a:r>
              <a:rPr lang="en-US" altLang="ko-KR"/>
              <a:t>(</a:t>
            </a:r>
            <a:r>
              <a:rPr lang="ko-KR" altLang="en-US"/>
              <a:t>마르코프 연쇄</a:t>
            </a:r>
            <a:r>
              <a:rPr lang="en-US" altLang="ko-KR"/>
              <a:t>) </a:t>
            </a:r>
          </a:p>
          <a:p>
            <a:pPr lvl="2"/>
            <a:r>
              <a:rPr lang="ko-KR" altLang="en-US"/>
              <a:t>마르코프 보상 과정</a:t>
            </a:r>
            <a:r>
              <a:rPr lang="en-US" altLang="ko-KR"/>
              <a:t>(Markov Reward Processed : MRP)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마르코프 결정 과정</a:t>
            </a:r>
            <a:r>
              <a:rPr lang="en-US" altLang="ko-KR"/>
              <a:t>(Markov Decision Process : MDP)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33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4D014-7983-4C9A-9C0E-3ADEA68C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딥살사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A365B-CA27-4AEC-A32F-36F443B84A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27CE662-FDAB-4638-B319-960D832EC09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결과 확인해보기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ko-KR" altLang="en-US"/>
                  <a:t>에피소드 </a:t>
                </a:r>
                <a:r>
                  <a:rPr lang="en-US" altLang="ko-KR"/>
                  <a:t>- </a:t>
                </a:r>
                <a:r>
                  <a:rPr lang="ko-KR" altLang="en-US"/>
                  <a:t>점수의 그래프 </a:t>
                </a:r>
                <a:endParaRPr lang="en-US" altLang="ko-KR"/>
              </a:p>
              <a:p>
                <a:pPr lvl="1"/>
                <a:r>
                  <a:rPr lang="en-US" altLang="ko-KR"/>
                  <a:t>500 </a:t>
                </a:r>
                <a:r>
                  <a:rPr lang="ko-KR" altLang="en-US"/>
                  <a:t>에피소드 정도가 되면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ko-KR"/>
                  <a:t>-</a:t>
                </a:r>
                <a:r>
                  <a:rPr lang="ko-KR" altLang="en-US"/>
                  <a:t>탐욕 정책의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/>
                  <a:t> 0.01</a:t>
                </a:r>
                <a:r>
                  <a:rPr lang="ko-KR" altLang="en-US"/>
                  <a:t>이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따라서 점수가 거의 수렴하는 것을 볼 수 있습니다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27CE662-FDAB-4638-B319-960D832EC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13075CB-A5E5-4668-A38E-A7C05CE3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47" y="1517598"/>
            <a:ext cx="5220429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20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2DC89-3DDF-4233-B60A-7164377F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폴리시 그레이디언트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611BD4-515D-4D55-960F-C05CFD9BB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2BC08A-F084-436A-8925-8EFCAB7443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정책 기반 강화학습</a:t>
            </a:r>
            <a:endParaRPr lang="en-US" altLang="ko-KR"/>
          </a:p>
          <a:p>
            <a:pPr lvl="1"/>
            <a:r>
              <a:rPr lang="ko-KR" altLang="en-US"/>
              <a:t>지금까지 다룬 강화학습 알고리즘을 한 번에 묶어서 지칭하는 용어가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 기반 강화학습</a:t>
            </a:r>
            <a:r>
              <a:rPr lang="en-US" altLang="ko-KR"/>
              <a:t>(Value-based Reforcement Learning) 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에이전트가 가치함수를 기반으로 행동을 선택하고 가치함수를 업데이트하면서 학습을 하기 때문입니다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다른 방향에서 순차적 행동 결정 문제에 접근하는 방법이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바로 정책 기반 강화학습</a:t>
            </a:r>
            <a:r>
              <a:rPr lang="en-US" altLang="ko-KR"/>
              <a:t>(Policy-based Reinforcement Learning)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정책 기반 강화학습은 가치함수를 토대로 행동을 선택하지 않고 상태에 따라 바로 행동을 선택 </a:t>
            </a:r>
            <a:endParaRPr lang="en-US" altLang="ko-KR"/>
          </a:p>
          <a:p>
            <a:r>
              <a:rPr lang="ko-KR" altLang="en-US"/>
              <a:t>정책 기반 강화학습에서는 정책을 직접적으로 근사시킵니다</a:t>
            </a:r>
            <a:r>
              <a:rPr lang="en-US" altLang="ko-KR"/>
              <a:t>. </a:t>
            </a:r>
          </a:p>
          <a:p>
            <a:r>
              <a:rPr lang="ko-KR" altLang="en-US"/>
              <a:t>딥살사에서는 인공신경망이 큐함수를 근사했지만 정책 기반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강화학습에서는 인공신경망이 이 정책을 근사합니다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75DA2-0D5F-451E-A5E8-E9904F95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32" y="3630647"/>
            <a:ext cx="4134427" cy="301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23381-00DE-49E3-BAAD-A5383F85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0" y="5038038"/>
            <a:ext cx="5600177" cy="1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8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030B7-8C8A-48E8-9887-BE25F1F8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폴리시 그레이디언트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CE8769-DFC2-44AB-B9EE-D458CEC80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5752BD4-02D7-4FE3-885E-B1449932CAB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폴리시 그레이디언트</a:t>
                </a:r>
                <a:endParaRPr lang="en-US" altLang="ko-KR"/>
              </a:p>
              <a:p>
                <a:pPr lvl="1"/>
                <a:r>
                  <a:rPr lang="ko-KR" altLang="en-US"/>
                  <a:t>강화학습의 목표는 누적 보상을 최대로 하는 최적 정책을 찾는 것</a:t>
                </a:r>
                <a:endParaRPr lang="en-US" altLang="ko-KR"/>
              </a:p>
              <a:p>
                <a:pPr lvl="1"/>
                <a:r>
                  <a:rPr lang="ko-KR" altLang="en-US"/>
                  <a:t>정책 기반 강화학습에서도 마찬가지임 </a:t>
                </a:r>
                <a:endParaRPr lang="en-US" altLang="ko-KR"/>
              </a:p>
              <a:p>
                <a:pPr lvl="1"/>
                <a:r>
                  <a:rPr lang="ko-KR" altLang="en-US"/>
                  <a:t>정책이 정책신경망으로 근사됐기 때문에 수식</a:t>
                </a:r>
                <a:r>
                  <a:rPr lang="en-US" altLang="ko-KR"/>
                  <a:t>5.12</a:t>
                </a:r>
                <a:r>
                  <a:rPr lang="ko-KR" altLang="en-US"/>
                  <a:t> 같이 수식을 표현</a:t>
                </a:r>
                <a:endParaRPr lang="en-US" altLang="ko-KR"/>
              </a:p>
              <a:p>
                <a:pPr lvl="1"/>
                <a:r>
                  <a:rPr lang="ko-KR" altLang="en-US"/>
                  <a:t>누적 보상은 최적화하고자 하는 목표함수가 되며 최적화를 하게 되는 변수는 인공신경망의 계수 </a:t>
                </a:r>
                <a:r>
                  <a:rPr lang="en-US" altLang="ko-KR"/>
                  <a:t>(</a:t>
                </a:r>
                <a:r>
                  <a:rPr lang="ko-KR" altLang="en-US"/>
                  <a:t>수식 </a:t>
                </a:r>
                <a:r>
                  <a:rPr lang="en-US" altLang="ko-KR"/>
                  <a:t>5.13)</a:t>
                </a:r>
              </a:p>
              <a:p>
                <a:pPr lvl="1"/>
                <a:r>
                  <a:rPr lang="ko-KR" altLang="en-US"/>
                  <a:t>목표함수는 앞으로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표현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목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최적화하는 방법은 목표함수를 미분해서 그 미분값에 따라 정책을 업데이트하는 것 </a:t>
                </a:r>
                <a:endParaRPr lang="en-US" altLang="ko-KR"/>
              </a:p>
              <a:p>
                <a:pPr lvl="1"/>
                <a:r>
                  <a:rPr lang="ko-KR" altLang="en-US"/>
                  <a:t>경사하강법과 동일하지만 오류함수를 최소화하는 것이 아니라 목표함수를 최대화하는 것이므로 경사를 올라가야 함 </a:t>
                </a:r>
                <a:endParaRPr lang="en-US" altLang="ko-KR"/>
              </a:p>
              <a:p>
                <a:pPr lvl="2"/>
                <a:r>
                  <a:rPr lang="ko-KR" altLang="en-US"/>
                  <a:t>따라서 경사상승법</a:t>
                </a:r>
                <a:r>
                  <a:rPr lang="en-US" altLang="ko-KR"/>
                  <a:t>(Gradient Ascent)</a:t>
                </a:r>
                <a:r>
                  <a:rPr lang="ko-KR" altLang="en-US"/>
                  <a:t>이라고 부릅니다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경사상승법에 따라 정책신경망을 업데이트하는 것을 수식으로 나태내면 수식 </a:t>
                </a:r>
                <a:r>
                  <a:rPr lang="en-US" altLang="ko-KR"/>
                  <a:t>5.14</a:t>
                </a:r>
                <a:r>
                  <a:rPr lang="ko-KR" altLang="en-US"/>
                  <a:t>와 같음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어느 시간 </a:t>
                </a:r>
                <a:r>
                  <a:rPr lang="en-US" altLang="ko-KR"/>
                  <a:t>t + 1</a:t>
                </a:r>
                <a:r>
                  <a:rPr lang="ko-KR" altLang="en-US"/>
                  <a:t>에서 정책신경망의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이전 시간의 계수인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목표함수의 미분인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일부분을 더한 값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한 번 업데이트할 때 얼마큼 업데이트할 것인가를 정하는 학습속도 </a:t>
                </a:r>
                <a:r>
                  <a:rPr lang="en-US" altLang="ko-KR"/>
                  <a:t>(Learning Rate) </a:t>
                </a:r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5.14</a:t>
                </a:r>
                <a:r>
                  <a:rPr lang="ko-KR" altLang="en-US"/>
                  <a:t>와 같이 목표함수의 경사상승법을 따라서 근사된 정책을 업데이트하는 방식을 폴리시 그레디언트</a:t>
                </a:r>
                <a:r>
                  <a:rPr lang="en-US" altLang="ko-KR"/>
                  <a:t>(Policy Gradient)</a:t>
                </a:r>
                <a:r>
                  <a:rPr lang="ko-KR" altLang="en-US"/>
                  <a:t>라고 함 </a:t>
                </a:r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5752BD4-02D7-4FE3-885E-B1449932C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AEB84DD-2ACB-423A-B854-CB188837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788" y="1288277"/>
            <a:ext cx="1852702" cy="689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732820-0E8B-45DF-BB2A-180BB9EE2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77" y="1288277"/>
            <a:ext cx="2618564" cy="6898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3E2016-E86D-498A-AE42-7F94AD1AB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813" y="4476596"/>
            <a:ext cx="2693816" cy="57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5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2304B-EAB3-46B8-8A4B-9BBA6B29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폴리시 그레이디언트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3936E3-CCEB-4E70-AE60-2483787EB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1D8F118-4E29-4BDB-938F-F31ECE64729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폴리시 그레이디언트</a:t>
                </a:r>
                <a:endParaRPr lang="en-US" altLang="ko-KR"/>
              </a:p>
              <a:p>
                <a:pPr lvl="1"/>
                <a:r>
                  <a:rPr lang="ko-KR" altLang="en-US"/>
                  <a:t>목표함수의 정의와 목표함수의 미분이 어떤 식으로 표현되는지 알아보자 </a:t>
                </a:r>
                <a:endParaRPr lang="en-US" altLang="ko-KR"/>
              </a:p>
              <a:p>
                <a:pPr lvl="1"/>
                <a:r>
                  <a:rPr lang="ko-KR" altLang="en-US"/>
                  <a:t>만일 에피소드의 끝이 있고 에이전트가 어떤 특정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서 에피소드를 시작하는 경우에 목표 함수는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 대한 가치함수라고 함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목표함수의 정의는 수식 </a:t>
                </a:r>
                <a:r>
                  <a:rPr lang="en-US" altLang="ko-KR"/>
                  <a:t>5.15</a:t>
                </a:r>
                <a:r>
                  <a:rPr lang="ko-KR" altLang="en-US"/>
                  <a:t>와 같습니다</a:t>
                </a:r>
                <a:r>
                  <a:rPr lang="en-US" altLang="ko-KR"/>
                  <a:t>.  </a:t>
                </a:r>
                <a:r>
                  <a:rPr lang="ko-KR" altLang="en-US"/>
                  <a:t>수식 </a:t>
                </a:r>
                <a:r>
                  <a:rPr lang="en-US" altLang="ko-KR"/>
                  <a:t>5.15</a:t>
                </a:r>
                <a:r>
                  <a:rPr lang="ko-KR" altLang="en-US"/>
                  <a:t>의 미분은 수식 </a:t>
                </a:r>
                <a:r>
                  <a:rPr lang="en-US" altLang="ko-KR"/>
                  <a:t>5.16</a:t>
                </a:r>
                <a:r>
                  <a:rPr lang="ko-KR" altLang="en-US"/>
                  <a:t>과 같습니다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:r>
                  <a:rPr lang="ko-KR" altLang="en-US"/>
                  <a:t>가치함수를 미분하는 것은 생각보다 쉽지 않습니다</a:t>
                </a:r>
                <a:r>
                  <a:rPr lang="en-US" altLang="ko-KR"/>
                  <a:t>. (</a:t>
                </a:r>
                <a:r>
                  <a:rPr lang="ko-KR" altLang="en-US"/>
                  <a:t>이 책은 흐름만 살펴봄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이 때 등장하는 것이 폴리시 그레이디언트 정리 </a:t>
                </a:r>
                <a:r>
                  <a:rPr lang="en-US" altLang="ko-KR"/>
                  <a:t>(Policy Gradient Thorem)(</a:t>
                </a:r>
                <a:r>
                  <a:rPr lang="ko-KR" altLang="en-US"/>
                  <a:t>수식 </a:t>
                </a:r>
                <a:r>
                  <a:rPr lang="en-US" altLang="ko-KR"/>
                  <a:t>5.17)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은 간단히 말하면 </a:t>
                </a:r>
                <a:r>
                  <a:rPr lang="en-US" altLang="ko-KR"/>
                  <a:t>s</a:t>
                </a:r>
                <a:r>
                  <a:rPr lang="ko-KR" altLang="en-US"/>
                  <a:t>라는 상태에 에이전트가 있을 확률 </a:t>
                </a:r>
                <a:endParaRPr lang="en-US" altLang="ko-KR"/>
              </a:p>
              <a:p>
                <a:pPr lvl="2"/>
                <a:r>
                  <a:rPr lang="en-US" altLang="ko-KR"/>
                  <a:t>d</a:t>
                </a:r>
                <a:r>
                  <a:rPr lang="ko-KR" altLang="en-US"/>
                  <a:t>는 상태 분포</a:t>
                </a:r>
                <a:r>
                  <a:rPr lang="en-US" altLang="ko-KR"/>
                  <a:t>(State Distribution)</a:t>
                </a:r>
                <a:r>
                  <a:rPr lang="ko-KR" altLang="en-US"/>
                  <a:t>라는 말로도 표현하는데 그중에서 분포의 </a:t>
                </a:r>
                <a:r>
                  <a:rPr lang="en-US" altLang="ko-KR"/>
                  <a:t>d</a:t>
                </a:r>
                <a:r>
                  <a:rPr lang="ko-KR" altLang="en-US"/>
                  <a:t>에서 가져옴 </a:t>
                </a:r>
                <a:endParaRPr lang="en-US" altLang="ko-KR"/>
              </a:p>
              <a:p>
                <a:pPr lvl="1"/>
                <a:r>
                  <a:rPr lang="ko-KR" altLang="en-US"/>
                  <a:t>에이전트의 정책에 따라 전반적으로 각 상태에 에이전트가 있을 확률이 달라짐 </a:t>
                </a:r>
                <a:endParaRPr lang="en-US" altLang="ko-KR"/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5.17</a:t>
                </a:r>
                <a:r>
                  <a:rPr lang="ko-KR" altLang="en-US"/>
                  <a:t>의 의미는 가능한 모든 상태에 대해 각 상태에서 특정 행동을 했을 때 받을 큐함수의 기댓값</a:t>
                </a:r>
                <a:endParaRPr lang="en-US" altLang="ko-KR"/>
              </a:p>
              <a:p>
                <a:pPr lvl="1"/>
                <a:r>
                  <a:rPr lang="ko-KR" altLang="en-US"/>
                  <a:t>에이전트가 에피소드 동안 내릴 선택에 대한 좋고 나쁨의 지표가 되는 것 </a:t>
                </a:r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1D8F118-4E29-4BDB-938F-F31ECE64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72B7642-8B8D-4807-A2E2-828A67DA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2" y="2192682"/>
            <a:ext cx="2769540" cy="733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058A59-2C48-40AA-9E76-85C73BA5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19" y="2192682"/>
            <a:ext cx="2172187" cy="733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D0D67A-8FFC-4D2C-B473-10186787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970" y="2192682"/>
            <a:ext cx="2898704" cy="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8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C8C14-C981-49CB-96A6-10B4E58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폴리시 그레이디언트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0D893-4E5F-44A4-A59A-49CEB82E5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C8C07B5-17D5-4DA4-806C-AE4E98644D6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폴리시 그레이디언트</a:t>
                </a:r>
                <a:endParaRPr lang="en-US" altLang="ko-KR"/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5.17</a:t>
                </a:r>
                <a:r>
                  <a:rPr lang="ko-KR" altLang="en-US"/>
                  <a:t>의 우변에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곱하고 나눠줘도 식은 동일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로그함수의 미분 공식으로 인하여 아래와 같이 표현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5.20</a:t>
                </a:r>
                <a:r>
                  <a:rPr lang="ko-KR" altLang="en-US"/>
                  <a:t>을 유심히 살펴보면 이 식 또한 기댓값의 한 형태인 것을 확인할 수 있다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5.21</a:t>
                </a:r>
                <a:r>
                  <a:rPr lang="ko-KR" altLang="en-US"/>
                  <a:t>은 목표함수의 미분값</a:t>
                </a:r>
                <a:r>
                  <a:rPr lang="en-US" altLang="ko-KR"/>
                  <a:t>, </a:t>
                </a:r>
                <a:r>
                  <a:rPr lang="ko-KR" altLang="en-US"/>
                  <a:t>즉 경사를 의미</a:t>
                </a:r>
                <a:endParaRPr lang="en-US" altLang="ko-KR"/>
              </a:p>
              <a:p>
                <a:pPr lvl="1"/>
                <a:r>
                  <a:rPr lang="ko-KR" altLang="en-US"/>
                  <a:t>폴리시 그레이언트의 기댓값은 샘플링으로 대체할 수 있음</a:t>
                </a:r>
                <a:r>
                  <a:rPr lang="en-US" altLang="ko-KR"/>
                  <a:t>. 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C8C07B5-17D5-4DA4-806C-AE4E9864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CAEDEB6-8371-4A5D-93B7-B82886DF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98" y="1793610"/>
            <a:ext cx="3951702" cy="938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4BE21-A0CD-4DC1-A299-B29DBC08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82" y="1793610"/>
            <a:ext cx="1924473" cy="938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8DC1E9-26B5-4463-80F3-5014C5ECB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704" y="124409"/>
            <a:ext cx="3743848" cy="1857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9DB14F-BD5B-4E7E-9810-91E3AC71D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182" y="3512688"/>
            <a:ext cx="4249379" cy="782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2D427B-8E5A-47E1-BBEF-AB7CF6FCC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332" y="4840780"/>
            <a:ext cx="3139639" cy="8242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0FF99-2846-4D8F-B500-14329F50D850}"/>
              </a:ext>
            </a:extLst>
          </p:cNvPr>
          <p:cNvSpPr/>
          <p:nvPr/>
        </p:nvSpPr>
        <p:spPr>
          <a:xfrm>
            <a:off x="4168275" y="3528730"/>
            <a:ext cx="1502609" cy="4898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6F0F74C-F563-43E2-9B3E-EFA942591C6C}"/>
              </a:ext>
            </a:extLst>
          </p:cNvPr>
          <p:cNvCxnSpPr/>
          <p:nvPr/>
        </p:nvCxnSpPr>
        <p:spPr>
          <a:xfrm flipV="1">
            <a:off x="5670884" y="3236235"/>
            <a:ext cx="2586771" cy="27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0B6CA3-6B9E-4386-A42E-5F6D2496CFDB}"/>
              </a:ext>
            </a:extLst>
          </p:cNvPr>
          <p:cNvSpPr txBox="1"/>
          <p:nvPr/>
        </p:nvSpPr>
        <p:spPr>
          <a:xfrm>
            <a:off x="8257655" y="2987193"/>
            <a:ext cx="3637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에이전트가 어떤 상태 </a:t>
            </a:r>
            <a:r>
              <a:rPr lang="en-US" altLang="ko-KR" sz="1200"/>
              <a:t>s</a:t>
            </a:r>
            <a:r>
              <a:rPr lang="ko-KR" altLang="en-US" sz="1200"/>
              <a:t>에서 행동 </a:t>
            </a:r>
            <a:r>
              <a:rPr lang="en-US" altLang="ko-KR" sz="1200"/>
              <a:t>a</a:t>
            </a:r>
            <a:r>
              <a:rPr lang="ko-KR" altLang="en-US" sz="1200"/>
              <a:t>를 선택할 확률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50897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0ABAD-C67B-4C6C-9883-E54A17BC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폴리시 그레이디언트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14714-398D-4562-92DB-E79B6F382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A1C6058-D994-47F1-8C8A-8EE3571084F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폴리시 그레이디언트</a:t>
                </a:r>
                <a:endParaRPr lang="en-US" altLang="ko-KR"/>
              </a:p>
              <a:p>
                <a:pPr lvl="1"/>
                <a:r>
                  <a:rPr lang="ko-KR" altLang="en-US"/>
                  <a:t>수식 </a:t>
                </a:r>
                <a:r>
                  <a:rPr lang="en-US" altLang="ko-KR"/>
                  <a:t>5.22</a:t>
                </a:r>
                <a:r>
                  <a:rPr lang="ko-KR" altLang="en-US"/>
                  <a:t>은 폴리시 그레이디언트에서 정책을 업데이트 하는 식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ko-KR" altLang="en-US"/>
                  <a:t>현재 에이전트는 정책만 가지고 있고 가치함수 혹은 큐함수를 가지고 있지 않기 대문에 위의 값을 구할 수 없음 </a:t>
                </a:r>
                <a:endParaRPr lang="en-US" altLang="ko-KR"/>
              </a:p>
              <a:p>
                <a:pPr lvl="2"/>
                <a:r>
                  <a:rPr lang="ko-KR" altLang="en-US"/>
                  <a:t>큐함수를 반환값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대체하는 것 </a:t>
                </a:r>
                <a:endParaRPr lang="en-US" altLang="ko-KR"/>
              </a:p>
              <a:p>
                <a:pPr lvl="2"/>
                <a:r>
                  <a:rPr lang="ko-KR" altLang="en-US"/>
                  <a:t>큐함수를 반환값으로 대체하는 것이 </a:t>
                </a:r>
                <a:r>
                  <a:rPr lang="en-US" altLang="ko-KR"/>
                  <a:t>REINFORCE </a:t>
                </a:r>
                <a:r>
                  <a:rPr lang="ko-KR" altLang="en-US"/>
                  <a:t>알고리즘입니다</a:t>
                </a:r>
                <a:r>
                  <a:rPr lang="en-US" altLang="ko-KR"/>
                  <a:t>. </a:t>
                </a:r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r>
                  <a:rPr lang="ko-KR" altLang="en-US"/>
                  <a:t>에피소드가 끝날 때까지 기다리면 에피소드 동안 지나온 상태에 대해 각각의 반환값을 구할 수 있습니다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en-US" altLang="ko-KR"/>
                  <a:t>REINFORCE </a:t>
                </a:r>
                <a:r>
                  <a:rPr lang="ko-KR" altLang="en-US"/>
                  <a:t>알고리즘은 에피소드마다 실제로 얻은 보상으로 학습하는 폴리시 그레이디언트라고 할 수 있습니다</a:t>
                </a:r>
                <a:r>
                  <a:rPr lang="en-US" altLang="ko-KR"/>
                  <a:t>. </a:t>
                </a:r>
              </a:p>
              <a:p>
                <a:pPr lvl="3"/>
                <a:r>
                  <a:rPr lang="ko-KR" altLang="en-US"/>
                  <a:t>몬테카를로 폴리시 그레이디언트라고도 부릅니다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A1C6058-D994-47F1-8C8A-8EE357108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BC048B3-AE34-4C5E-A48E-DDC46D34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69" y="1745752"/>
            <a:ext cx="4435347" cy="7811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02B395-2BF9-457B-873C-B31B4E00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729" y="3813146"/>
            <a:ext cx="3042524" cy="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35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3996D-4736-4958-986B-E4C9484F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카트폴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79B3F-E3BC-46B5-A053-02656BD4B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9BA39-ADC8-4303-A374-205873DEDD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강화학습을 공부하기 위해서 가장 필요한 것 중 하나가 에이전트를 학습시킬 수 있는 환경 </a:t>
            </a:r>
            <a:endParaRPr lang="en-US" altLang="ko-KR"/>
          </a:p>
          <a:p>
            <a:r>
              <a:rPr lang="ko-KR" altLang="en-US"/>
              <a:t>오픈에이아이는 짐이라는 환경을 통해 강화학습을 적용시킬 수 있는 여러 환경을 제공 </a:t>
            </a:r>
            <a:endParaRPr lang="en-US" altLang="ko-KR"/>
          </a:p>
          <a:p>
            <a:r>
              <a:rPr lang="ko-KR" altLang="en-US"/>
              <a:t>그중에서도 가장 기본적인 예제인 카트폴에 여러 가지 강화학습 알고리즘을 적용해보겠습니다</a:t>
            </a:r>
            <a:r>
              <a:rPr lang="en-US" altLang="ko-KR"/>
              <a:t>. </a:t>
            </a:r>
          </a:p>
          <a:p>
            <a:r>
              <a:rPr lang="en-US" altLang="ko-KR"/>
              <a:t>DQN </a:t>
            </a:r>
            <a:r>
              <a:rPr lang="ko-KR" altLang="en-US"/>
              <a:t>알고리즘은 딥살사와 달리 큐러닝의 큐함수 업데이트를 사용 </a:t>
            </a:r>
            <a:endParaRPr lang="en-US" altLang="ko-KR"/>
          </a:p>
          <a:p>
            <a:r>
              <a:rPr lang="en-US" altLang="ko-KR"/>
              <a:t>REINFORCE </a:t>
            </a:r>
            <a:r>
              <a:rPr lang="ko-KR" altLang="en-US"/>
              <a:t>알고리즘의 발전된 형태인 액터</a:t>
            </a:r>
            <a:r>
              <a:rPr lang="en-US" altLang="ko-KR"/>
              <a:t>-</a:t>
            </a:r>
            <a:r>
              <a:rPr lang="ko-KR" altLang="en-US"/>
              <a:t>크리틱은 에피소드마다 학습해야 했던 </a:t>
            </a:r>
            <a:r>
              <a:rPr lang="en-US" altLang="ko-KR"/>
              <a:t>REINFORCE </a:t>
            </a:r>
            <a:r>
              <a:rPr lang="ko-KR" altLang="en-US"/>
              <a:t>알고리즘을 타임스텝마다 학습할 수 있게 해줍니다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44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21F85-4B68-4778-80DD-9A17FB5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EBDAD-7637-4F96-B890-2ECBB7208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B49CD1-6281-4E50-B625-80D516F265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카트폴 예제</a:t>
            </a:r>
            <a:endParaRPr lang="en-US" altLang="ko-KR"/>
          </a:p>
          <a:p>
            <a:pPr lvl="1"/>
            <a:r>
              <a:rPr lang="ko-KR" altLang="en-US"/>
              <a:t>그림 </a:t>
            </a:r>
            <a:r>
              <a:rPr lang="en-US" altLang="ko-KR"/>
              <a:t>6.1</a:t>
            </a:r>
            <a:r>
              <a:rPr lang="ko-KR" altLang="en-US"/>
              <a:t>에서 검은색 사각형이 </a:t>
            </a:r>
            <a:r>
              <a:rPr lang="en-US" altLang="ko-KR"/>
              <a:t>Cart</a:t>
            </a:r>
            <a:r>
              <a:rPr lang="ko-KR" altLang="en-US"/>
              <a:t>이고 황색 막대기가 </a:t>
            </a:r>
            <a:r>
              <a:rPr lang="en-US" altLang="ko-KR"/>
              <a:t>Pole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카트는 검은색 수평선을 따라 마찰 없이 자유롭게 왔다갔다 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폴은 카트에 핀으로 연결되어 있는데 이 핀을 축으로 자유롭게 회전할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두 개가 연결돼 있기 때문에 카트폴이라고 부릅니다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에이전트는 이 카트에 왼쪽 혹은 오른쪽으로 일정한 크기의 힘을 가할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예제에서는 이 힘의 크기가 정해져 있습니다</a:t>
            </a:r>
            <a:r>
              <a:rPr lang="en-US" altLang="ko-KR"/>
              <a:t>. </a:t>
            </a:r>
            <a:r>
              <a:rPr lang="ko-KR" altLang="en-US"/>
              <a:t>에이전트가 해야 할 일은 폴이 쓰려지지 않도록 카트를 움직이는 것입니다</a:t>
            </a:r>
            <a:r>
              <a:rPr lang="en-US" altLang="ko-KR"/>
              <a:t>. </a:t>
            </a:r>
          </a:p>
          <a:p>
            <a:r>
              <a:rPr lang="ko-KR" altLang="en-US"/>
              <a:t>목표</a:t>
            </a:r>
            <a:endParaRPr lang="en-US" altLang="ko-KR"/>
          </a:p>
          <a:p>
            <a:pPr lvl="1"/>
            <a:r>
              <a:rPr lang="ko-KR" altLang="en-US"/>
              <a:t>카트폴의 폴을 </a:t>
            </a:r>
            <a:r>
              <a:rPr lang="en-US" altLang="ko-KR"/>
              <a:t>5</a:t>
            </a:r>
            <a:r>
              <a:rPr lang="ko-KR" altLang="en-US"/>
              <a:t>초 동안 세우고 있는 것이 목표 </a:t>
            </a:r>
            <a:endParaRPr lang="en-US" altLang="ko-KR"/>
          </a:p>
          <a:p>
            <a:pPr lvl="1"/>
            <a:r>
              <a:rPr lang="ko-KR" altLang="en-US"/>
              <a:t>중간에 폴이 일정 각도 이상으로 떨어지거나 화면을 벗어나면 에피소드가 종료 </a:t>
            </a:r>
            <a:endParaRPr lang="en-US" altLang="ko-KR"/>
          </a:p>
          <a:p>
            <a:pPr lvl="1"/>
            <a:r>
              <a:rPr lang="ko-KR" altLang="en-US"/>
              <a:t> 따라서 폴이 일정 각도 이상을 떨어지지 않게 하면서 화면에서 벗어나지 않는 것을 에이전트가 학습 </a:t>
            </a:r>
            <a:endParaRPr lang="en-US" altLang="ko-KR"/>
          </a:p>
          <a:p>
            <a:r>
              <a:rPr lang="ko-KR" altLang="en-US"/>
              <a:t>에이전트가 이용할 수 있는 정보</a:t>
            </a:r>
            <a:endParaRPr lang="en-US" altLang="ko-KR"/>
          </a:p>
          <a:p>
            <a:pPr lvl="1"/>
            <a:r>
              <a:rPr lang="ko-KR" altLang="en-US"/>
              <a:t>카트의 수평선 상의 위치 </a:t>
            </a:r>
            <a:r>
              <a:rPr lang="en-US" altLang="ko-KR"/>
              <a:t>x</a:t>
            </a:r>
            <a:r>
              <a:rPr lang="ko-KR" altLang="en-US"/>
              <a:t>와 속도</a:t>
            </a:r>
            <a:r>
              <a:rPr lang="en-US" altLang="ko-KR"/>
              <a:t>, </a:t>
            </a:r>
            <a:r>
              <a:rPr lang="ko-KR" altLang="en-US"/>
              <a:t>폴의 수직선으로부터 기운 각도와 각속도</a:t>
            </a:r>
            <a:r>
              <a:rPr lang="en-US" altLang="ko-KR"/>
              <a:t> </a:t>
            </a: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가지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3CD983-4AE4-4CBD-9C6D-C2B58DA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035" y="676377"/>
            <a:ext cx="2956757" cy="2318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F9B05-533D-4AAD-BDD8-A0E7225A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812" y="4252205"/>
            <a:ext cx="281026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72EF-ACEA-456C-BC95-CAA5E755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이론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46E19-B42A-4863-BEF6-72BB9614A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18F14-C62B-4063-8DB9-C79C9BC0F5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딥마인드가 </a:t>
            </a:r>
            <a:r>
              <a:rPr lang="en-US" altLang="ko-KR"/>
              <a:t>'Playing Atari with Deep Reinforcement Learning'</a:t>
            </a:r>
            <a:r>
              <a:rPr lang="ko-KR" altLang="en-US"/>
              <a:t>이라는 논문에서 소개 </a:t>
            </a:r>
            <a:endParaRPr lang="en-US" altLang="ko-KR"/>
          </a:p>
          <a:p>
            <a:r>
              <a:rPr lang="ko-KR" altLang="en-US"/>
              <a:t>그리드월드 예제에서 사용했던 딥살사에서는 온폴리시 알고리즘인 살사를 이용해 학습함 </a:t>
            </a:r>
            <a:endParaRPr lang="en-US" altLang="ko-KR"/>
          </a:p>
          <a:p>
            <a:r>
              <a:rPr lang="ko-KR" altLang="en-US"/>
              <a:t>오프폴리시 알고리즘인 큐러닝과 인공신경망도 이와 같이 사용하려면 딥살사 때와 다른 장치가 필요 함</a:t>
            </a:r>
            <a:endParaRPr lang="en-US" altLang="ko-KR"/>
          </a:p>
          <a:p>
            <a:r>
              <a:rPr lang="ko-KR" altLang="en-US"/>
              <a:t>이 장치로서 사용하는 것이 경험 리플레이</a:t>
            </a:r>
            <a:r>
              <a:rPr lang="en-US" altLang="ko-KR"/>
              <a:t>(Experience Replay)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경험 리플레이</a:t>
            </a:r>
            <a:endParaRPr lang="en-US" altLang="ko-KR"/>
          </a:p>
          <a:p>
            <a:pPr lvl="1"/>
            <a:r>
              <a:rPr lang="ko-KR" altLang="en-US"/>
              <a:t>에이전트가 환경에서 탐험하며 얻은 샘플</a:t>
            </a:r>
            <a:r>
              <a:rPr lang="en-US" altLang="ko-KR"/>
              <a:t>(s, a, r, s')</a:t>
            </a:r>
            <a:r>
              <a:rPr lang="ko-KR" altLang="en-US"/>
              <a:t>을 메모리에 저장한다는 것 </a:t>
            </a:r>
            <a:endParaRPr lang="en-US" altLang="ko-KR"/>
          </a:p>
          <a:p>
            <a:pPr lvl="1"/>
            <a:r>
              <a:rPr lang="ko-KR" altLang="en-US"/>
              <a:t>샘플을 저장하는 메모리는 리플레이 메모리</a:t>
            </a:r>
            <a:r>
              <a:rPr lang="en-US" altLang="ko-KR"/>
              <a:t>(Replay Memory)</a:t>
            </a:r>
            <a:r>
              <a:rPr lang="ko-KR" altLang="en-US"/>
              <a:t>라고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에이전트가 학습할 때는 리플레이 메모리에서 여러 개의 샘플을 무작위로 뽑아서 뽑은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샘플에 대해 인공신경망을 업데이터를 진행 </a:t>
            </a:r>
            <a:endParaRPr lang="en-US" altLang="ko-KR"/>
          </a:p>
          <a:p>
            <a:pPr lvl="1"/>
            <a:r>
              <a:rPr lang="ko-KR" altLang="en-US"/>
              <a:t>이 과정을 매 타임스텝마다 반복합니다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리플레이 메모리는 크기가 정해져 있어 일단 메모리가 꽉 차면 제일 처음에 들어온 샘플부터 메모리에서 삭제합니다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에이전트가 학습을 해서 점점 높은 점수를 받게 되면 더 좋은 샘플들이 리플레이 메모리에 저장됩니다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경험 리플레이를 이용하면 샘플 간의 상관관계를 없앨 수 있습니다</a:t>
            </a:r>
            <a:r>
              <a:rPr lang="en-US" altLang="ko-KR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2AE511-821E-4E0F-AD09-1870B1E8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240" y="2394998"/>
            <a:ext cx="3113150" cy="24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8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9BAF-2595-4D42-976C-2B77B429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이론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5453F-A7AD-4381-A71C-002A1C6B0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9BE482-BC93-449D-9641-B303FC070D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Con't</a:t>
            </a:r>
          </a:p>
          <a:p>
            <a:pPr lvl="1"/>
            <a:r>
              <a:rPr lang="ko-KR" altLang="en-US"/>
              <a:t>매 타임스텝마다 인공신경망을 업데이트한다면 안 좋은 상황이 지속될 경우 인공신경망이 그 방향으로 계속 업데이트 될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경우 정작 좋은 상황에 대해 학습을 못 할 수도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리플레이 메모리를 사용할 경우 학습에 사용하는 샘플들은 서로 시간적인 상관관계가 없으므로 그러한 일이 발생하지 않음 </a:t>
            </a:r>
            <a:endParaRPr lang="en-US" altLang="ko-KR"/>
          </a:p>
          <a:p>
            <a:pPr lvl="1"/>
            <a:r>
              <a:rPr lang="ko-KR" altLang="en-US"/>
              <a:t>샘플 하나로 인공신경망을 업데이트하는 것이 아니라 리플레이 메모리에서 추출한 여러 개의 샘플을 통해 인공신경망을 업데이트하므로 학습이 안정적입니다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여러 개의 데이터에서 그레이디언트를 구하면 하나의 데이터에서 그레이디언트를 구할 때보다 그레이디언트 값 자체의 변화가 줄어들어서 인공신경망이 좀 더 안정적으로 업데이트할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경험 리플레이 자체가 지금 에이전트가 경험하고 있는 상황이 아닌 다양한 과거의 상황으로부터 학습하기 때문에 오프폴리시 알고리즘이 적합합니다</a:t>
            </a:r>
            <a:r>
              <a:rPr lang="en-US" altLang="ko-KR"/>
              <a:t>. </a:t>
            </a:r>
            <a:r>
              <a:rPr lang="ko-KR" altLang="en-US"/>
              <a:t>따라서 오프폴리시 알고리즘인 큐러닝 알고리즘을 경험 리플레이 메모리와 함께 사용합니다</a:t>
            </a:r>
            <a:r>
              <a:rPr lang="en-US" altLang="ko-KR"/>
              <a:t>. 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5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B264C-0E72-4946-8474-8D31590C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다이나믹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4824B-0F03-473A-BC15-EE6A20FBA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415781-177D-430A-BC66-2FA19FED05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다이나믹 프로그래밍</a:t>
            </a:r>
            <a:r>
              <a:rPr lang="en-US" altLang="ko-KR"/>
              <a:t>(Dynamic Programming) </a:t>
            </a:r>
            <a:r>
              <a:rPr lang="ko-KR" altLang="en-US"/>
              <a:t>알고리즘은 응용 수학자 </a:t>
            </a:r>
            <a:r>
              <a:rPr lang="ko-KR" altLang="en-US">
                <a:solidFill>
                  <a:srgbClr val="FF0000"/>
                </a:solidFill>
              </a:rPr>
              <a:t>리차드 벨만</a:t>
            </a:r>
            <a:r>
              <a:rPr lang="en-US" altLang="ko-KR">
                <a:solidFill>
                  <a:srgbClr val="FF0000"/>
                </a:solidFill>
              </a:rPr>
              <a:t>(Richard Bellman)</a:t>
            </a:r>
            <a:r>
              <a:rPr lang="ko-KR" altLang="en-US"/>
              <a:t>이 </a:t>
            </a:r>
            <a:r>
              <a:rPr lang="en-US" altLang="ko-KR"/>
              <a:t>1953</a:t>
            </a:r>
            <a:r>
              <a:rPr lang="ko-KR" altLang="en-US"/>
              <a:t>년에 고안한 알고리즘</a:t>
            </a:r>
            <a:endParaRPr lang="en-US" altLang="ko-KR"/>
          </a:p>
          <a:p>
            <a:r>
              <a:rPr lang="ko-KR" altLang="en-US"/>
              <a:t>문제를 각각의 작은 문제로 나누어 해결한 결과를 저장해줬다가 나중에 큰 문제의 결과와 합하여 풀이하는 알고리즘 </a:t>
            </a:r>
            <a:endParaRPr lang="en-US" altLang="ko-KR"/>
          </a:p>
          <a:p>
            <a:r>
              <a:rPr lang="ko-KR" altLang="en-US"/>
              <a:t>다이나믹 프로그래밍 알고리즘을 이용하면 문제의 최적 해결 방법이 부분 문제에 대한 최적 해결 방법으로 구성되는 경우의 문제</a:t>
            </a:r>
            <a:r>
              <a:rPr lang="en-US" altLang="ko-KR"/>
              <a:t>, </a:t>
            </a:r>
            <a:r>
              <a:rPr lang="ko-KR" altLang="en-US"/>
              <a:t>측 최적 부분 구조</a:t>
            </a:r>
            <a:r>
              <a:rPr lang="en-US" altLang="ko-KR"/>
              <a:t>(Optimal Substructure)</a:t>
            </a:r>
            <a:r>
              <a:rPr lang="ko-KR" altLang="en-US"/>
              <a:t>를 갖고 있는 문제를 풀이할 수 있음 </a:t>
            </a:r>
            <a:endParaRPr lang="en-US" altLang="ko-KR"/>
          </a:p>
          <a:p>
            <a:r>
              <a:rPr lang="ko-KR" altLang="en-US"/>
              <a:t>그리디 알고리즘은 항상 그 순간에 최적이라고 생각되는 것을 선택하면서 풀이해 나가는 것이고</a:t>
            </a:r>
            <a:r>
              <a:rPr lang="en-US" altLang="ko-KR"/>
              <a:t>, </a:t>
            </a:r>
            <a:r>
              <a:rPr lang="ko-KR" altLang="en-US"/>
              <a:t>다이나믹 프로그래밍은 중복된 하위 문제들의 결과를 저장해두었다가 풀이해 나간다는 차이가 있음 </a:t>
            </a:r>
            <a:endParaRPr lang="en-US" altLang="ko-KR"/>
          </a:p>
          <a:p>
            <a:pPr lvl="1"/>
            <a:r>
              <a:rPr lang="ko-KR" altLang="en-US"/>
              <a:t>중복되지 않은 문제들은 다이나믹 프로그래밍으로 풀지 않는다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DF3FD-968C-404F-AB05-D015AD91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95" y="4124142"/>
            <a:ext cx="6303079" cy="24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1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9BAF-2595-4D42-976C-2B77B429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이론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5453F-A7AD-4381-A71C-002A1C6B0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9BE482-BC93-449D-9641-B303FC070D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DQN</a:t>
            </a:r>
            <a:r>
              <a:rPr lang="ko-KR" altLang="en-US"/>
              <a:t>의 또 한 가지 특징</a:t>
            </a:r>
            <a:endParaRPr lang="en-US" altLang="ko-KR"/>
          </a:p>
          <a:p>
            <a:pPr lvl="1"/>
            <a:r>
              <a:rPr lang="ko-KR" altLang="en-US"/>
              <a:t>타켓신경망을 사용한다는 점 </a:t>
            </a:r>
            <a:endParaRPr lang="en-US" altLang="ko-KR"/>
          </a:p>
          <a:p>
            <a:pPr lvl="1"/>
            <a:r>
              <a:rPr lang="ko-KR" altLang="en-US"/>
              <a:t>경험 리플레이를 사용하는 에이전트는 매 타임스텝마다 리플레이 메모리에서 샘플을 배치로 추출해서 학습에 사용합니다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딥살사에서와 같이 </a:t>
            </a:r>
            <a:r>
              <a:rPr lang="en-US" altLang="ko-KR"/>
              <a:t>DQN</a:t>
            </a:r>
            <a:r>
              <a:rPr lang="ko-KR" altLang="en-US"/>
              <a:t>에서도 오류함수로 </a:t>
            </a:r>
            <a:r>
              <a:rPr lang="en-US" altLang="ko-KR"/>
              <a:t>MSE</a:t>
            </a:r>
            <a:r>
              <a:rPr lang="ko-KR" altLang="en-US"/>
              <a:t>를 사용합니다</a:t>
            </a:r>
            <a:r>
              <a:rPr lang="en-US" altLang="ko-KR"/>
              <a:t>. DQN </a:t>
            </a:r>
            <a:r>
              <a:rPr lang="ko-KR" altLang="en-US"/>
              <a:t>에이전트가 학습에 사용하는 오류함수는 수식 </a:t>
            </a:r>
            <a:r>
              <a:rPr lang="en-US" altLang="ko-KR"/>
              <a:t>6.3</a:t>
            </a:r>
            <a:r>
              <a:rPr lang="ko-KR" altLang="en-US"/>
              <a:t>과 같습니다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이 오류함수를 최소로 하는 방향으로 인공신경망이 업데이트됩니다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</a:p>
          <a:p>
            <a:r>
              <a:rPr lang="ko-KR" altLang="en-US"/>
              <a:t>부트스트랩의 문제점 </a:t>
            </a:r>
            <a:endParaRPr lang="en-US" altLang="ko-KR"/>
          </a:p>
          <a:p>
            <a:pPr lvl="1"/>
            <a:r>
              <a:rPr lang="ko-KR" altLang="en-US"/>
              <a:t>업데이터의 목표가 되는 정답이 계속하여 변화함 </a:t>
            </a:r>
            <a:endParaRPr lang="en-US" altLang="ko-KR"/>
          </a:p>
          <a:p>
            <a:pPr lvl="1"/>
            <a:r>
              <a:rPr lang="ko-KR" altLang="en-US"/>
              <a:t>이를 방지하기 위해 정답을 만들어내는 인공신경망을 일정 시간 동안 유지합니다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타깃신경망을 따로 만들어서 타깃신경망에서 정답을 해당하는 값을 구합니다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구한 정답을 통해 다른 인공신경망을 계속 학습시키며 타깃신경망은 일정한 시간 간격마다 그 인공신경망으로 업데이트합니다</a:t>
            </a:r>
            <a:r>
              <a:rPr lang="en-US" altLang="ko-KR"/>
              <a:t>.  </a:t>
            </a:r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0A877-60D6-4757-BA8B-1DDEF6EB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60" y="1987959"/>
            <a:ext cx="4441678" cy="689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9CA684-EE09-4BC5-B1CE-4A2E948A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60" y="3180347"/>
            <a:ext cx="4526194" cy="6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89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E99B-0544-4680-9E60-5B00AE69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이론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3BBC8-1F07-46AE-AFF0-D3934DF63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747128F-3348-40BC-8A73-66F6D944B9F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타깃 네트워크를 이용한 </a:t>
                </a:r>
                <a:r>
                  <a:rPr lang="en-US" altLang="ko-KR"/>
                  <a:t>DQN </a:t>
                </a:r>
                <a:r>
                  <a:rPr lang="ko-KR" altLang="en-US"/>
                  <a:t>오류함수 </a:t>
                </a:r>
                <a:endParaRPr lang="en-US" altLang="ko-KR"/>
              </a:p>
              <a:p>
                <a:pPr lvl="1"/>
                <a:r>
                  <a:rPr lang="ko-KR" altLang="en-US"/>
                  <a:t>오류함수 수식에서는 이를 구분하기 위해 타깃신경망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매개변수로 갖는 것으로 표현하고 인공신경망은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매개변수로 갖는 것을 표현합니다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747128F-3348-40BC-8A73-66F6D944B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50379F5-E29B-4625-AD15-5465F255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60" y="1754762"/>
            <a:ext cx="5993956" cy="10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8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3AB51-F758-4305-8F58-700F76B1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6E9B8-4472-42C4-B1EE-250980802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5173A8-9D1A-42CB-8C73-82C568D2AB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카트폴 </a:t>
            </a:r>
            <a:r>
              <a:rPr lang="en-US" altLang="ko-KR" b="1"/>
              <a:t>DQN</a:t>
            </a:r>
            <a:r>
              <a:rPr lang="ko-KR" altLang="en-US"/>
              <a:t>의 에이전트 클래스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B3E01-9D6B-4147-BCE6-C1C01785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3" y="1286668"/>
            <a:ext cx="3395245" cy="25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B3CE3-BA79-4D14-8C27-B7054C7E4965}"/>
              </a:ext>
            </a:extLst>
          </p:cNvPr>
          <p:cNvSpPr txBox="1"/>
          <p:nvPr/>
        </p:nvSpPr>
        <p:spPr>
          <a:xfrm>
            <a:off x="4227095" y="1286668"/>
            <a:ext cx="70104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오픈에이아이 짐을 사용하려면 </a:t>
            </a:r>
            <a:r>
              <a:rPr lang="en-US" altLang="ko-KR" sz="1100"/>
              <a:t>import gym</a:t>
            </a:r>
            <a:r>
              <a:rPr lang="ko-KR" altLang="en-US" sz="1100"/>
              <a:t>이라고 코드의 맨 위에서 선언해야 합니다</a:t>
            </a:r>
            <a:r>
              <a:rPr lang="en-US" altLang="ko-KR" sz="110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에이전트가 학습할 예제가 카트폴이므로 </a:t>
            </a:r>
            <a:r>
              <a:rPr lang="en-US" altLang="ko-KR" sz="1100"/>
              <a:t>gym.make()</a:t>
            </a:r>
            <a:r>
              <a:rPr lang="ko-KR" altLang="en-US" sz="1100"/>
              <a:t>의 안에 </a:t>
            </a:r>
            <a:r>
              <a:rPr lang="en-US" altLang="ko-KR" sz="1100"/>
              <a:t>'CarPol-v1'</a:t>
            </a:r>
            <a:r>
              <a:rPr lang="ko-KR" altLang="en-US" sz="1100"/>
              <a:t>을 넣습니다</a:t>
            </a:r>
            <a:r>
              <a:rPr lang="en-US" altLang="ko-KR" sz="110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v1</a:t>
            </a:r>
            <a:r>
              <a:rPr lang="ko-KR" altLang="en-US" sz="1100"/>
              <a:t>이라는 것은 버전 </a:t>
            </a:r>
            <a:r>
              <a:rPr lang="en-US" altLang="ko-KR" sz="1100"/>
              <a:t>1</a:t>
            </a:r>
            <a:r>
              <a:rPr lang="ko-KR" altLang="en-US" sz="1100"/>
              <a:t>이라는 의미로 </a:t>
            </a:r>
            <a:r>
              <a:rPr lang="en-US" altLang="ko-KR" sz="1100"/>
              <a:t>500 </a:t>
            </a:r>
            <a:r>
              <a:rPr lang="ko-KR" altLang="en-US" sz="1100"/>
              <a:t>타임스텝이 최대로 플레이하는 시간인 카트폴 예제입니다</a:t>
            </a:r>
            <a:r>
              <a:rPr lang="en-US" altLang="ko-KR" sz="1100"/>
              <a:t>. 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v0</a:t>
            </a:r>
            <a:r>
              <a:rPr lang="ko-KR" altLang="en-US" sz="1100"/>
              <a:t>은 </a:t>
            </a:r>
            <a:r>
              <a:rPr lang="en-US" altLang="ko-KR" sz="1100"/>
              <a:t>200 </a:t>
            </a:r>
            <a:r>
              <a:rPr lang="ko-KR" altLang="en-US" sz="1100"/>
              <a:t>타임스텝이 최대인 예제</a:t>
            </a:r>
            <a:endParaRPr lang="en-US" altLang="ko-KR" sz="110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gym.make</a:t>
            </a:r>
            <a:r>
              <a:rPr lang="ko-KR" altLang="en-US" sz="1100"/>
              <a:t>를 통해 환경을 </a:t>
            </a:r>
            <a:r>
              <a:rPr lang="en-US" altLang="ko-KR" sz="1100"/>
              <a:t>env </a:t>
            </a:r>
            <a:r>
              <a:rPr lang="ko-KR" altLang="en-US" sz="1100"/>
              <a:t>객체로 선언했으면 그 객체로부터 환경의 정보를 가져올 수 있습니다</a:t>
            </a:r>
            <a:r>
              <a:rPr lang="en-US" altLang="ko-KR" sz="110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에이전트가 인공신경망을 생성하는 데 필요한 상태와 행동의 크기를 다음 코드로 가져옵니다</a:t>
            </a:r>
            <a:r>
              <a:rPr lang="en-US" altLang="ko-KR" sz="1100"/>
              <a:t>. </a:t>
            </a:r>
            <a:endParaRPr lang="ko-KR" altLang="en-US" sz="11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74438B-DAB7-4E4C-AB40-B47D1B27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0" y="4047220"/>
            <a:ext cx="7535327" cy="924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C0131-ED33-417E-AF84-3CBFBED8253A}"/>
              </a:ext>
            </a:extLst>
          </p:cNvPr>
          <p:cNvSpPr txBox="1"/>
          <p:nvPr/>
        </p:nvSpPr>
        <p:spPr>
          <a:xfrm>
            <a:off x="721894" y="4874987"/>
            <a:ext cx="701040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상태와 행동의 크기를 환경으로부터 얻었으면 그 정보를 통해 다음 코드에서 에이전트 객체를 생성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D93CB5-312B-4B8A-BA4C-5EEF2E4B8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3" y="5350627"/>
            <a:ext cx="7059010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9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32BF5-BBDE-4CB0-AAF5-DE1F21F1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6067A0-3C77-49DC-8DB9-2DDBDB135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6696E9-CCB4-4CA7-B8E1-33152C92EE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step() </a:t>
            </a:r>
            <a:r>
              <a:rPr lang="ko-KR" altLang="en-US"/>
              <a:t>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next_state[0] : </a:t>
            </a:r>
            <a:r>
              <a:rPr lang="ko-KR" altLang="en-US"/>
              <a:t>카트의 수평 위치 </a:t>
            </a:r>
            <a:endParaRPr lang="en-US" altLang="ko-KR"/>
          </a:p>
          <a:p>
            <a:pPr lvl="1"/>
            <a:r>
              <a:rPr lang="en-US" altLang="ko-KR"/>
              <a:t>next_state[1] : </a:t>
            </a:r>
            <a:r>
              <a:rPr lang="ko-KR" altLang="en-US"/>
              <a:t>카트의 속도</a:t>
            </a:r>
            <a:r>
              <a:rPr lang="en-US" altLang="ko-KR"/>
              <a:t>,   </a:t>
            </a:r>
            <a:r>
              <a:rPr lang="ko-KR" altLang="en-US"/>
              <a:t>값 </a:t>
            </a:r>
            <a:r>
              <a:rPr lang="en-US" altLang="ko-KR"/>
              <a:t>&gt; 0 : </a:t>
            </a:r>
            <a:r>
              <a:rPr lang="ko-KR" altLang="en-US"/>
              <a:t>오른쪽 방향으로 움직입니다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next_state[2] : </a:t>
            </a:r>
            <a:r>
              <a:rPr lang="ko-KR" altLang="en-US"/>
              <a:t>막대의 각도</a:t>
            </a:r>
            <a:r>
              <a:rPr lang="en-US" altLang="ko-KR"/>
              <a:t>,   </a:t>
            </a:r>
            <a:r>
              <a:rPr lang="ko-KR" altLang="en-US"/>
              <a:t>값 </a:t>
            </a:r>
            <a:r>
              <a:rPr lang="en-US" altLang="ko-KR"/>
              <a:t>&gt; 0 : </a:t>
            </a:r>
            <a:r>
              <a:rPr lang="ko-KR" altLang="en-US"/>
              <a:t>여전히 오른쪽 방향으로 기울져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next_state[3]: </a:t>
            </a:r>
            <a:r>
              <a:rPr lang="ko-KR" altLang="en-US"/>
              <a:t>막대의 각속도</a:t>
            </a:r>
            <a:r>
              <a:rPr lang="en-US" altLang="ko-KR"/>
              <a:t>, </a:t>
            </a:r>
            <a:r>
              <a:rPr lang="ko-KR" altLang="en-US"/>
              <a:t>값</a:t>
            </a:r>
            <a:r>
              <a:rPr lang="en-US" altLang="ko-KR"/>
              <a:t> &gt; 0 : </a:t>
            </a:r>
            <a:r>
              <a:rPr lang="ko-KR" altLang="en-US"/>
              <a:t>시계방향을 의미</a:t>
            </a:r>
            <a:r>
              <a:rPr lang="en-US" altLang="ko-KR"/>
              <a:t> </a:t>
            </a:r>
          </a:p>
          <a:p>
            <a:pPr lvl="1"/>
            <a:r>
              <a:rPr lang="en-US" altLang="ko-KR"/>
              <a:t>reward :  </a:t>
            </a:r>
            <a:r>
              <a:rPr lang="ko-KR" altLang="en-US"/>
              <a:t>매 스텝마다 </a:t>
            </a:r>
            <a:r>
              <a:rPr lang="en-US" altLang="ko-KR"/>
              <a:t>1.0</a:t>
            </a:r>
            <a:r>
              <a:rPr lang="ko-KR" altLang="en-US"/>
              <a:t>의 보상을 받습니다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done : true</a:t>
            </a:r>
            <a:r>
              <a:rPr lang="ko-KR" altLang="en-US"/>
              <a:t>면 에피소드 종료</a:t>
            </a:r>
            <a:r>
              <a:rPr lang="en-US" altLang="ko-KR"/>
              <a:t>, </a:t>
            </a:r>
            <a:r>
              <a:rPr lang="ko-KR" altLang="en-US"/>
              <a:t>막대가 너무 기울어지거나 화면 밖으로 나간거나</a:t>
            </a:r>
            <a:r>
              <a:rPr lang="en-US" altLang="ko-KR"/>
              <a:t>...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EB4565-6CAA-42BE-9CCE-C60A8B83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4" y="1412576"/>
            <a:ext cx="4744112" cy="1867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5396E-E675-424E-B9EE-3F3C9F4764D3}"/>
              </a:ext>
            </a:extLst>
          </p:cNvPr>
          <p:cNvSpPr txBox="1"/>
          <p:nvPr/>
        </p:nvSpPr>
        <p:spPr>
          <a:xfrm>
            <a:off x="5930355" y="1300282"/>
            <a:ext cx="60960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/>
              <a:t>step(action) method of gym.wrappers.time_limit.TimeLimit instance</a:t>
            </a:r>
          </a:p>
          <a:p>
            <a:r>
              <a:rPr lang="ko-KR" altLang="en-US" sz="1100"/>
              <a:t>    Run one timestep of the environment's dynamics. When end of</a:t>
            </a:r>
          </a:p>
          <a:p>
            <a:r>
              <a:rPr lang="ko-KR" altLang="en-US" sz="1100"/>
              <a:t>    episode is reached, you are responsible for calling `reset()`</a:t>
            </a:r>
          </a:p>
          <a:p>
            <a:r>
              <a:rPr lang="ko-KR" altLang="en-US" sz="1100"/>
              <a:t>    to reset this environment's state.</a:t>
            </a:r>
          </a:p>
          <a:p>
            <a:r>
              <a:rPr lang="ko-KR" altLang="en-US" sz="1100"/>
              <a:t>    </a:t>
            </a:r>
          </a:p>
          <a:p>
            <a:r>
              <a:rPr lang="ko-KR" altLang="en-US" sz="1100"/>
              <a:t>    Accepts an action and returns a tuple (observation, reward, done, info).</a:t>
            </a:r>
          </a:p>
          <a:p>
            <a:r>
              <a:rPr lang="ko-KR" altLang="en-US" sz="1100"/>
              <a:t>    </a:t>
            </a:r>
          </a:p>
          <a:p>
            <a:r>
              <a:rPr lang="ko-KR" altLang="en-US" sz="1100"/>
              <a:t>    Args:</a:t>
            </a:r>
          </a:p>
          <a:p>
            <a:r>
              <a:rPr lang="ko-KR" altLang="en-US" sz="1100"/>
              <a:t>        action (object): an action provided by the agent</a:t>
            </a:r>
          </a:p>
          <a:p>
            <a:r>
              <a:rPr lang="ko-KR" altLang="en-US" sz="1100"/>
              <a:t>    </a:t>
            </a:r>
          </a:p>
          <a:p>
            <a:r>
              <a:rPr lang="ko-KR" altLang="en-US" sz="1100"/>
              <a:t>    Returns:</a:t>
            </a:r>
          </a:p>
          <a:p>
            <a:r>
              <a:rPr lang="ko-KR" altLang="en-US" sz="1100"/>
              <a:t>        observation (object): agent's observation of the current environment</a:t>
            </a:r>
          </a:p>
          <a:p>
            <a:r>
              <a:rPr lang="ko-KR" altLang="en-US" sz="1100"/>
              <a:t>        reward (float) : amount of reward returned after previous action</a:t>
            </a:r>
          </a:p>
          <a:p>
            <a:r>
              <a:rPr lang="ko-KR" altLang="en-US" sz="1100"/>
              <a:t>        done (bool): whether the episode has ended, in which case further step() calls will return undefined results</a:t>
            </a:r>
          </a:p>
          <a:p>
            <a:r>
              <a:rPr lang="ko-KR" altLang="en-US" sz="1100"/>
              <a:t>        info (dict): contains auxiliary diagnostic information (helpful for debugging, and sometimes learning)</a:t>
            </a:r>
          </a:p>
        </p:txBody>
      </p:sp>
    </p:spTree>
    <p:extLst>
      <p:ext uri="{BB962C8B-B14F-4D97-AF65-F5344CB8AC3E}">
        <p14:creationId xmlns:p14="http://schemas.microsoft.com/office/powerpoint/2010/main" val="1515235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CAA90-E310-4D8F-8AB5-CE1A1CE4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F545C-ED2D-413C-BC80-4D6C9199F0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972DF-28C6-452A-8D52-4371917DD3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에이전트가 환경과 어떻게 상호작용하는지 살펴보겠습니다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에이전트는 다음과 같은 순서로 환경과 상호작용합니다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F70F1-C470-4FB7-AF16-72B79A7093CC}"/>
              </a:ext>
            </a:extLst>
          </p:cNvPr>
          <p:cNvSpPr txBox="1"/>
          <p:nvPr/>
        </p:nvSpPr>
        <p:spPr>
          <a:xfrm>
            <a:off x="1130969" y="1647616"/>
            <a:ext cx="701040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상태에 따른 행동 선택 </a:t>
            </a:r>
            <a:endParaRPr lang="en-US" altLang="ko-KR" sz="110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선택한 행동으로 환경에서 한 타임스텝을 진행 </a:t>
            </a:r>
            <a:endParaRPr lang="en-US" altLang="ko-KR" sz="110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환경으로부터 다음 상태와 보상을 받음 </a:t>
            </a:r>
            <a:endParaRPr lang="en-US" altLang="ko-KR" sz="110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샘플</a:t>
            </a:r>
            <a:r>
              <a:rPr lang="en-US" altLang="ko-KR" sz="1100"/>
              <a:t>(s, a, r, s')</a:t>
            </a:r>
            <a:r>
              <a:rPr lang="ko-KR" altLang="en-US" sz="1100"/>
              <a:t>을 리플레이 메모리에 저장 </a:t>
            </a:r>
            <a:endParaRPr lang="en-US" altLang="ko-KR" sz="110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리플레이 메모리에서 무작위 추출한 샘플로 학습 </a:t>
            </a:r>
            <a:endParaRPr lang="en-US" altLang="ko-KR" sz="110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/>
              <a:t>에피소드마다 타깃 모델 업데이트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80A4CA-2334-4600-B7E1-55102AA1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79" y="3576618"/>
            <a:ext cx="7497221" cy="3267531"/>
          </a:xfrm>
          <a:prstGeom prst="rect">
            <a:avLst/>
          </a:prstGeom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26D59FAB-FA65-48AB-A3C5-11DB8C82D902}"/>
              </a:ext>
            </a:extLst>
          </p:cNvPr>
          <p:cNvCxnSpPr>
            <a:cxnSpLocks/>
          </p:cNvCxnSpPr>
          <p:nvPr/>
        </p:nvCxnSpPr>
        <p:spPr>
          <a:xfrm>
            <a:off x="3160295" y="1917032"/>
            <a:ext cx="2935705" cy="1800381"/>
          </a:xfrm>
          <a:prstGeom prst="curvedConnector3">
            <a:avLst>
              <a:gd name="adj1" fmla="val 1076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A26DC9-48D1-41F0-B625-9FE0956282C0}"/>
              </a:ext>
            </a:extLst>
          </p:cNvPr>
          <p:cNvSpPr txBox="1"/>
          <p:nvPr/>
        </p:nvSpPr>
        <p:spPr>
          <a:xfrm>
            <a:off x="6272462" y="2131799"/>
            <a:ext cx="496503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1</a:t>
            </a:r>
            <a:r>
              <a:rPr lang="ko-KR" altLang="en-US" sz="1100"/>
              <a:t>번에서 상태에 따라 행동을 선택하려면 상태를 입력으로 받아 큐함수를 출력으로 내보낼 모델이 필요합니다</a:t>
            </a:r>
            <a:r>
              <a:rPr lang="en-US" altLang="ko-KR" sz="1100"/>
              <a:t>.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모델을 형성하는 함수는 </a:t>
            </a:r>
            <a:r>
              <a:rPr lang="en-US" altLang="ko-KR" sz="1100"/>
              <a:t>build_model</a:t>
            </a:r>
            <a:r>
              <a:rPr lang="ko-KR" altLang="en-US" sz="1100"/>
              <a:t>이고 아래 코드와 같습니다</a:t>
            </a:r>
            <a:r>
              <a:rPr lang="en-US" altLang="ko-KR" sz="1100"/>
              <a:t>. </a:t>
            </a:r>
            <a:endParaRPr lang="ko-KR" altLang="en-US" sz="11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FBFD3C-B312-45C4-8BEC-9E5DF4AC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0" y="4050832"/>
            <a:ext cx="3872972" cy="2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9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B040D-9315-4B34-BE09-EE0AA3AD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7A9F7D-96E4-435D-BF84-390F1BD28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ED5BE-E712-4203-93D4-58742CCA33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build_model()</a:t>
            </a:r>
          </a:p>
          <a:p>
            <a:pPr lvl="1"/>
            <a:r>
              <a:rPr lang="en-US" altLang="ko-KR"/>
              <a:t>DQN</a:t>
            </a:r>
            <a:r>
              <a:rPr lang="ko-KR" altLang="en-US"/>
              <a:t>의 특징은 타깃신경망을 사용한다는 것 </a:t>
            </a:r>
            <a:endParaRPr lang="en-US" altLang="ko-KR"/>
          </a:p>
          <a:p>
            <a:pPr lvl="1"/>
            <a:r>
              <a:rPr lang="ko-KR" altLang="en-US"/>
              <a:t>따라서 </a:t>
            </a:r>
            <a:r>
              <a:rPr lang="en-US" altLang="ko-KR"/>
              <a:t>build_model </a:t>
            </a:r>
            <a:r>
              <a:rPr lang="ko-KR" altLang="en-US"/>
              <a:t>함수를 두 번 호출해서 </a:t>
            </a:r>
            <a:r>
              <a:rPr lang="en-US" altLang="ko-KR"/>
              <a:t>model</a:t>
            </a:r>
            <a:r>
              <a:rPr lang="ko-KR" altLang="en-US"/>
              <a:t>과 </a:t>
            </a:r>
            <a:r>
              <a:rPr lang="en-US" altLang="ko-KR"/>
              <a:t>target_model</a:t>
            </a:r>
            <a:r>
              <a:rPr lang="ko-KR" altLang="en-US"/>
              <a:t>을 생성 </a:t>
            </a:r>
            <a:endParaRPr lang="en-US" altLang="ko-KR"/>
          </a:p>
          <a:p>
            <a:pPr lvl="1"/>
            <a:r>
              <a:rPr lang="ko-KR" altLang="en-US"/>
              <a:t>모델을 생성할 때 가중치가 랜덤하게 초기화되기 때문에 두 모델이 완전 같지는 않습니다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따라서 학습을 시작하기 전의 두 모델의 가중치의 값을 통일 시키는 작업을 진행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F8B05-7C1D-4566-9E86-976ED2D0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92" y="2760089"/>
            <a:ext cx="6007558" cy="1127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4C5AC9-F407-40F8-9C54-10137E9D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85" y="4116231"/>
            <a:ext cx="5361832" cy="74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445AB9-B84A-4769-B54D-F2152D698DE8}"/>
              </a:ext>
            </a:extLst>
          </p:cNvPr>
          <p:cNvSpPr/>
          <p:nvPr/>
        </p:nvSpPr>
        <p:spPr>
          <a:xfrm>
            <a:off x="1604211" y="3429000"/>
            <a:ext cx="1540042" cy="36495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7E2C9E3-2421-42F6-A7AD-1BC646B33A58}"/>
              </a:ext>
            </a:extLst>
          </p:cNvPr>
          <p:cNvCxnSpPr/>
          <p:nvPr/>
        </p:nvCxnSpPr>
        <p:spPr>
          <a:xfrm>
            <a:off x="3240505" y="3569368"/>
            <a:ext cx="2643180" cy="681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0127F16-6DCD-4709-88E2-E5A5A5A8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2" y="5106582"/>
            <a:ext cx="5119561" cy="1451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D59E4-677C-4E29-9708-22EFED33EF7A}"/>
                  </a:ext>
                </a:extLst>
              </p:cNvPr>
              <p:cNvSpPr txBox="1"/>
              <p:nvPr/>
            </p:nvSpPr>
            <p:spPr>
              <a:xfrm>
                <a:off x="6192253" y="5102083"/>
                <a:ext cx="5261811" cy="71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/>
                  <a:t>생성한 모델을 통해 에이전트가 행동을 선택할 수 있습니다</a:t>
                </a:r>
                <a:r>
                  <a:rPr lang="en-US" altLang="ko-KR" sz="1100"/>
                  <a:t>. 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/>
                  <a:t>행동을 선택할 때 </a:t>
                </a:r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100" i="1">
                        <a:latin typeface="Cambria Math" panose="02040503050406030204" pitchFamily="18" charset="0"/>
                      </a:rPr>
                      <m:t>탐</m:t>
                    </m:r>
                  </m:oMath>
                </a14:m>
                <a:r>
                  <a:rPr lang="ko-KR" altLang="en-US" sz="1100" b="0"/>
                  <a:t>욕 정책을 통해 행동을 선택 </a:t>
                </a:r>
                <a:endParaRPr lang="en-US" altLang="ko-KR" sz="11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D59E4-677C-4E29-9708-22EFED33E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253" y="5102083"/>
                <a:ext cx="5261811" cy="716030"/>
              </a:xfrm>
              <a:prstGeom prst="rect">
                <a:avLst/>
              </a:prstGeom>
              <a:blipFill>
                <a:blip r:embed="rId5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11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2C6A4-F3D7-487D-896B-41C167FC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050402-A8D8-424E-9B11-40D1EEE2A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AACAD9-7EEF-453E-B09E-2B9B751AC5C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에이전트의 행동</a:t>
                </a:r>
                <a:endParaRPr lang="en-US" altLang="ko-KR"/>
              </a:p>
              <a:p>
                <a:pPr lvl="1"/>
                <a:r>
                  <a:rPr lang="ko-KR" altLang="en-US"/>
                  <a:t>행동을 선택할 때 사용하는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/>
                  <a:t> 처음에는 </a:t>
                </a:r>
                <a:r>
                  <a:rPr lang="en-US" altLang="ko-KR"/>
                  <a:t>1</a:t>
                </a:r>
                <a:r>
                  <a:rPr lang="ko-KR" altLang="en-US"/>
                  <a:t>의 값을 가집니다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이때 에이전트는 무조건 무작위로 행동을 선택합니다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하지만 학습이 진행됨에 따라 무작위가 아니라 모델의 예측에 따라 행동을 선택해야 할 것입니다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매 타임스텝마다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train_model </a:t>
                </a:r>
                <a:r>
                  <a:rPr lang="ko-KR" altLang="en-US"/>
                  <a:t>함수의 다음 코드에 의해 감소됩니다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지속적인 탐험을 위해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0</a:t>
                </a:r>
                <a:r>
                  <a:rPr lang="ko-KR" altLang="en-US"/>
                  <a:t>으로 만들지 않고 하한선인 </a:t>
                </a:r>
                <a:r>
                  <a:rPr lang="en-US" altLang="ko-KR"/>
                  <a:t>epsilon_min</a:t>
                </a:r>
                <a:r>
                  <a:rPr lang="ko-KR" altLang="en-US"/>
                  <a:t>을 설정합니다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메모리 설정</a:t>
                </a:r>
                <a:endParaRPr lang="en-US" altLang="ko-KR"/>
              </a:p>
              <a:p>
                <a:pPr lvl="1"/>
                <a:r>
                  <a:rPr lang="en-US" altLang="ko-KR"/>
                  <a:t>get_action </a:t>
                </a:r>
                <a:r>
                  <a:rPr lang="ko-KR" altLang="en-US"/>
                  <a:t>함수를 통해 얻은 행동으로 환경에서 한 타임스텝 진행하면 에이전트는 하나의 샘플을 얻을 수 있습니다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DQN</a:t>
                </a:r>
                <a:r>
                  <a:rPr lang="ko-KR" altLang="en-US"/>
                  <a:t>은 리플레이 메모리를 사용하기 때문에 에이전트는 샘플을 메모리에 저장해야 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메모리는 </a:t>
                </a:r>
                <a:r>
                  <a:rPr lang="en-US" altLang="ko-KR"/>
                  <a:t>DQNAgent </a:t>
                </a:r>
                <a:r>
                  <a:rPr lang="ko-KR" altLang="en-US"/>
                  <a:t>초기화 단계에서 다음 코드로 설정합니다</a:t>
                </a:r>
                <a:r>
                  <a:rPr lang="en-US" altLang="ko-KR"/>
                  <a:t>. deque</a:t>
                </a:r>
                <a:r>
                  <a:rPr lang="ko-KR" altLang="en-US"/>
                  <a:t>를 사용하면 간단히 일정한 크기를 가지는 메모리를 생성할 수 있습니다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append_sample </a:t>
                </a:r>
                <a:r>
                  <a:rPr lang="ko-KR" altLang="en-US"/>
                  <a:t>함수를 </a:t>
                </a:r>
                <a:r>
                  <a:rPr lang="en-US" altLang="ko-KR"/>
                  <a:t>append </a:t>
                </a:r>
                <a:r>
                  <a:rPr lang="ko-KR" altLang="en-US"/>
                  <a:t>함수를 통해 샘플을 </a:t>
                </a:r>
                <a:r>
                  <a:rPr lang="en-US" altLang="ko-KR"/>
                  <a:t>memory</a:t>
                </a:r>
                <a:r>
                  <a:rPr lang="ko-KR" altLang="en-US"/>
                  <a:t>에 저장 </a:t>
                </a:r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AACAD9-7EEF-453E-B09E-2B9B751AC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38B4AD2-F5EF-4C73-8414-A612D9F1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21" y="3048194"/>
            <a:ext cx="5465858" cy="601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3B2464-6DCC-4711-84FB-7036BF74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121" y="4950826"/>
            <a:ext cx="5786700" cy="519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146CFA-A38A-4924-B771-AED441A1F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289" y="5976276"/>
            <a:ext cx="6017312" cy="7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66CE-2D78-4583-BA51-88C8FF47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35E67-8F5F-409B-8AA5-6010B4B34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939D93-2F7C-4EC7-975F-48315ECC37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train_model</a:t>
            </a:r>
          </a:p>
          <a:p>
            <a:pPr lvl="1"/>
            <a:r>
              <a:rPr lang="ko-KR" altLang="en-US"/>
              <a:t>매 타임스텝마다 경험한 것을 샘플로 메모리에 저장합니다</a:t>
            </a:r>
            <a:r>
              <a:rPr lang="en-US" altLang="ko-KR"/>
              <a:t>. </a:t>
            </a:r>
            <a:r>
              <a:rPr lang="ko-KR" altLang="en-US"/>
              <a:t>그리고 이 메모리를 다시 매 타임스텝마다 학습에 사용합니다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DQN</a:t>
            </a:r>
            <a:r>
              <a:rPr lang="ko-KR" altLang="en-US"/>
              <a:t>에서 배치로 학습합니다</a:t>
            </a:r>
            <a:r>
              <a:rPr lang="en-US" altLang="ko-KR"/>
              <a:t>. </a:t>
            </a:r>
            <a:r>
              <a:rPr lang="ko-KR" altLang="en-US"/>
              <a:t>메모리에서 </a:t>
            </a:r>
            <a:r>
              <a:rPr lang="en-US" altLang="ko-KR"/>
              <a:t>batch_size </a:t>
            </a:r>
            <a:r>
              <a:rPr lang="ko-KR" altLang="en-US"/>
              <a:t>만큼의 샘플을 무작위로 뽑아서 학습하는 함수가 </a:t>
            </a:r>
            <a:r>
              <a:rPr lang="en-US" altLang="ko-KR"/>
              <a:t>train_model </a:t>
            </a:r>
            <a:r>
              <a:rPr lang="ko-KR" altLang="en-US"/>
              <a:t>함수입니다</a:t>
            </a:r>
            <a:r>
              <a:rPr lang="en-US" altLang="ko-KR"/>
              <a:t>. </a:t>
            </a:r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D01E8-336D-4BBE-A3FF-A27D0B43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08" y="1998941"/>
            <a:ext cx="6637942" cy="702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D13CD-9F63-4468-A1F8-F3B2FA9CE72A}"/>
              </a:ext>
            </a:extLst>
          </p:cNvPr>
          <p:cNvSpPr txBox="1"/>
          <p:nvPr/>
        </p:nvSpPr>
        <p:spPr>
          <a:xfrm>
            <a:off x="6864100" y="1973285"/>
            <a:ext cx="548871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조건을 설정한 이유는 샘플이 </a:t>
            </a:r>
            <a:r>
              <a:rPr lang="en-US" altLang="ko-KR" sz="1100"/>
              <a:t>train_start </a:t>
            </a:r>
            <a:r>
              <a:rPr lang="ko-KR" altLang="en-US" sz="1100"/>
              <a:t>만큼 모일 때까지 기다리기 위해서 설정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62921B-98DC-4109-A7C9-8B7F1D13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2" y="2727338"/>
            <a:ext cx="4727674" cy="2208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52338F-E52C-4EC8-B7E0-649712F3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70" y="2727338"/>
            <a:ext cx="4301794" cy="35886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E16BDE-809A-43C0-B0B0-5CC3A81CD79D}"/>
              </a:ext>
            </a:extLst>
          </p:cNvPr>
          <p:cNvSpPr/>
          <p:nvPr/>
        </p:nvSpPr>
        <p:spPr>
          <a:xfrm>
            <a:off x="2181726" y="3986463"/>
            <a:ext cx="3280611" cy="3609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99386-922E-4899-8F4F-82936522E785}"/>
              </a:ext>
            </a:extLst>
          </p:cNvPr>
          <p:cNvSpPr txBox="1"/>
          <p:nvPr/>
        </p:nvSpPr>
        <p:spPr>
          <a:xfrm>
            <a:off x="2011647" y="4890955"/>
            <a:ext cx="45960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np.zeors</a:t>
            </a:r>
            <a:r>
              <a:rPr lang="ko-KR" altLang="en-US" sz="1100"/>
              <a:t>를 사용해 </a:t>
            </a:r>
            <a:r>
              <a:rPr lang="en-US" altLang="ko-KR" sz="1100"/>
              <a:t>states</a:t>
            </a:r>
            <a:r>
              <a:rPr lang="ko-KR" altLang="en-US" sz="1100"/>
              <a:t>의 형태를 배치 형태로 지정</a:t>
            </a:r>
            <a:endParaRPr lang="en-US" altLang="ko-KR" sz="1100"/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next_states</a:t>
            </a:r>
            <a:r>
              <a:rPr lang="ko-KR" altLang="en-US" sz="1100"/>
              <a:t>도 동일하게 설정 </a:t>
            </a:r>
          </a:p>
        </p:txBody>
      </p:sp>
    </p:spTree>
    <p:extLst>
      <p:ext uri="{BB962C8B-B14F-4D97-AF65-F5344CB8AC3E}">
        <p14:creationId xmlns:p14="http://schemas.microsoft.com/office/powerpoint/2010/main" val="2247932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66CE-2D78-4583-BA51-88C8FF47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35E67-8F5F-409B-8AA5-6010B4B34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939D93-2F7C-4EC7-975F-48315ECC37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train_model</a:t>
            </a:r>
          </a:p>
          <a:p>
            <a:pPr lvl="1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52338F-E52C-4EC8-B7E0-649712F3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1" y="1302353"/>
            <a:ext cx="4301794" cy="3588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44984A-B683-4618-B5AC-A59CEF60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60" y="1091856"/>
            <a:ext cx="3333368" cy="23603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EB144-13DB-4360-B9E4-F3BBBE4EFE25}"/>
              </a:ext>
            </a:extLst>
          </p:cNvPr>
          <p:cNvSpPr/>
          <p:nvPr/>
        </p:nvSpPr>
        <p:spPr>
          <a:xfrm>
            <a:off x="745958" y="3096654"/>
            <a:ext cx="3433010" cy="12748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5D9AAC-5DC6-4977-9554-ECA10FE0468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178968" y="2272049"/>
            <a:ext cx="1374992" cy="146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89008-1F24-4A7A-B4A5-DC19A9048489}"/>
              </a:ext>
            </a:extLst>
          </p:cNvPr>
          <p:cNvSpPr/>
          <p:nvPr/>
        </p:nvSpPr>
        <p:spPr>
          <a:xfrm>
            <a:off x="745958" y="4430152"/>
            <a:ext cx="3433010" cy="3389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1E22C-93BA-4EB9-B7BB-FCB891D9B8D7}"/>
              </a:ext>
            </a:extLst>
          </p:cNvPr>
          <p:cNvSpPr txBox="1"/>
          <p:nvPr/>
        </p:nvSpPr>
        <p:spPr>
          <a:xfrm>
            <a:off x="534491" y="5083509"/>
            <a:ext cx="439845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model.fit()</a:t>
            </a:r>
            <a:r>
              <a:rPr lang="ko-KR" altLang="en-US" sz="1100"/>
              <a:t>을 통해 업데이트를 진행하려면 네트워크의 입력과</a:t>
            </a:r>
            <a:endParaRPr lang="en-US" altLang="ko-KR" sz="1100"/>
          </a:p>
          <a:p>
            <a:pPr algn="l">
              <a:lnSpc>
                <a:spcPct val="200000"/>
              </a:lnSpc>
            </a:pPr>
            <a:r>
              <a:rPr lang="en-US" altLang="ko-KR" sz="1100"/>
              <a:t>   </a:t>
            </a:r>
            <a:r>
              <a:rPr lang="ko-KR" altLang="en-US" sz="1100"/>
              <a:t> 업데이트의 타깃이 필요합니다</a:t>
            </a:r>
            <a:r>
              <a:rPr lang="en-US" altLang="ko-KR" sz="1100"/>
              <a:t>.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입력이 </a:t>
            </a:r>
            <a:r>
              <a:rPr lang="en-US" altLang="ko-KR" sz="1100"/>
              <a:t>batch_size</a:t>
            </a:r>
            <a:r>
              <a:rPr lang="ko-KR" altLang="en-US" sz="1100"/>
              <a:t>의 배치로 </a:t>
            </a:r>
            <a:r>
              <a:rPr lang="en-US" altLang="ko-KR" sz="1100"/>
              <a:t>model.ft()</a:t>
            </a:r>
            <a:r>
              <a:rPr lang="ko-KR" altLang="en-US" sz="1100"/>
              <a:t>에 들어간다면 업데이트</a:t>
            </a:r>
            <a:endParaRPr lang="en-US" altLang="ko-KR" sz="1100"/>
          </a:p>
          <a:p>
            <a:pPr algn="l">
              <a:lnSpc>
                <a:spcPct val="200000"/>
              </a:lnSpc>
            </a:pPr>
            <a:r>
              <a:rPr lang="en-US" altLang="ko-KR" sz="1100"/>
              <a:t>   </a:t>
            </a:r>
            <a:r>
              <a:rPr lang="ko-KR" altLang="en-US" sz="1100"/>
              <a:t> 타깃 또한 </a:t>
            </a:r>
            <a:r>
              <a:rPr lang="en-US" altLang="ko-KR" sz="1100"/>
              <a:t>batch_size</a:t>
            </a:r>
            <a:r>
              <a:rPr lang="ko-KR" altLang="en-US" sz="1100"/>
              <a:t>로 </a:t>
            </a:r>
            <a:r>
              <a:rPr lang="en-US" altLang="ko-KR" sz="1100"/>
              <a:t>model.fit()</a:t>
            </a:r>
            <a:r>
              <a:rPr lang="ko-KR" altLang="en-US" sz="1100"/>
              <a:t>에 들어가야합니다</a:t>
            </a:r>
            <a:r>
              <a:rPr lang="en-US" altLang="ko-KR" sz="1100"/>
              <a:t>.  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7FBE0-FC0E-4BEE-B81E-C3B46F6935B9}"/>
              </a:ext>
            </a:extLst>
          </p:cNvPr>
          <p:cNvSpPr txBox="1"/>
          <p:nvPr/>
        </p:nvSpPr>
        <p:spPr>
          <a:xfrm>
            <a:off x="5435355" y="3485733"/>
            <a:ext cx="662830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target[i]</a:t>
            </a:r>
            <a:r>
              <a:rPr lang="ko-KR" altLang="en-US" sz="1100"/>
              <a:t>는 </a:t>
            </a:r>
            <a:r>
              <a:rPr lang="en-US" altLang="ko-KR" sz="1100"/>
              <a:t>i</a:t>
            </a:r>
            <a:r>
              <a:rPr lang="ko-KR" altLang="en-US" sz="1100"/>
              <a:t>번째 샘플의 업데이트 타깃을 의미합니다</a:t>
            </a:r>
            <a:r>
              <a:rPr lang="en-US" altLang="ko-KR" sz="1100"/>
              <a:t>.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taget</a:t>
            </a:r>
            <a:r>
              <a:rPr lang="ko-KR" altLang="en-US" sz="1100"/>
              <a:t>은 큐함수의 배치이므로 </a:t>
            </a:r>
            <a:r>
              <a:rPr lang="en-US" altLang="ko-KR" sz="1100"/>
              <a:t>i</a:t>
            </a:r>
            <a:r>
              <a:rPr lang="ko-KR" altLang="en-US" sz="1100"/>
              <a:t>번재 타깃 </a:t>
            </a:r>
            <a:r>
              <a:rPr lang="en-US" altLang="ko-KR" sz="1100"/>
              <a:t>target[i]</a:t>
            </a:r>
            <a:r>
              <a:rPr lang="ko-KR" altLang="en-US" sz="1100"/>
              <a:t>은 행동의 개수만큼 원소를 가집니다</a:t>
            </a:r>
            <a:r>
              <a:rPr lang="en-US" altLang="ko-KR" sz="1100"/>
              <a:t>.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target[i]</a:t>
            </a:r>
            <a:r>
              <a:rPr lang="ko-KR" altLang="en-US" sz="1100"/>
              <a:t>의 모든 원소가 업데이트의 목표가 되는 것이 아니고 </a:t>
            </a:r>
            <a:r>
              <a:rPr lang="en-US" altLang="ko-KR" sz="1100"/>
              <a:t>i</a:t>
            </a:r>
            <a:r>
              <a:rPr lang="ko-KR" altLang="en-US" sz="1100"/>
              <a:t>번째 샘플의 행동 </a:t>
            </a:r>
            <a:r>
              <a:rPr lang="en-US" altLang="ko-KR" sz="1100"/>
              <a:t>action[i]</a:t>
            </a:r>
            <a:r>
              <a:rPr lang="ko-KR" altLang="en-US" sz="1100"/>
              <a:t>에 해당하는 원소만 업데이트의 목표가 됩니다</a:t>
            </a:r>
            <a:r>
              <a:rPr lang="en-US" altLang="ko-KR" sz="1100"/>
              <a:t>. </a:t>
            </a:r>
            <a:endParaRPr lang="ko-KR" altLang="en-US" sz="11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DCC4BD-8D28-4621-A602-355CAF66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781" y="4992541"/>
            <a:ext cx="4594729" cy="71527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423CE-77D7-4219-86ED-65387857968E}"/>
              </a:ext>
            </a:extLst>
          </p:cNvPr>
          <p:cNvSpPr/>
          <p:nvPr/>
        </p:nvSpPr>
        <p:spPr>
          <a:xfrm>
            <a:off x="7756358" y="5083509"/>
            <a:ext cx="1387642" cy="2986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91534DE-3458-4792-AC6F-CCB2E6001AAA}"/>
              </a:ext>
            </a:extLst>
          </p:cNvPr>
          <p:cNvCxnSpPr/>
          <p:nvPr/>
        </p:nvCxnSpPr>
        <p:spPr>
          <a:xfrm flipH="1" flipV="1">
            <a:off x="3665621" y="4130842"/>
            <a:ext cx="4074695" cy="104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942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A5A6C-EAC7-4B85-B63F-CAB07A01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DQN </a:t>
            </a:r>
            <a:r>
              <a:rPr lang="ko-KR" altLang="en-US"/>
              <a:t>코드 설명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44396-AB4F-48CE-AF44-2052387B5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1A812-D792-4876-909C-1A02596AA1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보상 및 종료 조건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00C54F-0DA7-4ABE-94F1-22ECA610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06" y="1537599"/>
            <a:ext cx="5830114" cy="4563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37199-8B29-4970-98F7-C9AEA11589B2}"/>
              </a:ext>
            </a:extLst>
          </p:cNvPr>
          <p:cNvSpPr txBox="1"/>
          <p:nvPr/>
        </p:nvSpPr>
        <p:spPr>
          <a:xfrm>
            <a:off x="6855287" y="2598822"/>
            <a:ext cx="48370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매 타임스탭마다 </a:t>
            </a:r>
            <a:r>
              <a:rPr lang="en-US" altLang="ko-KR" sz="1100"/>
              <a:t>+1</a:t>
            </a:r>
            <a:r>
              <a:rPr lang="ko-KR" altLang="en-US" sz="1100"/>
              <a:t>을 주어집니다</a:t>
            </a:r>
            <a:r>
              <a:rPr lang="en-US" altLang="ko-KR" sz="1100"/>
              <a:t>. 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카트에 달린 폴이 넘어지거나 카트가 화면에 벗어나면 </a:t>
            </a:r>
            <a:r>
              <a:rPr lang="en-US" altLang="ko-KR" sz="1100"/>
              <a:t>-100</a:t>
            </a:r>
            <a:r>
              <a:rPr lang="ko-KR" altLang="en-US" sz="1100"/>
              <a:t>을 보상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9AA93-9DA4-4F44-A162-D188DC10306D}"/>
              </a:ext>
            </a:extLst>
          </p:cNvPr>
          <p:cNvSpPr txBox="1"/>
          <p:nvPr/>
        </p:nvSpPr>
        <p:spPr>
          <a:xfrm>
            <a:off x="6855287" y="4900864"/>
            <a:ext cx="483705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최근 </a:t>
            </a:r>
            <a:r>
              <a:rPr lang="en-US" altLang="ko-KR" sz="1100"/>
              <a:t>10</a:t>
            </a:r>
            <a:r>
              <a:rPr lang="ko-KR" altLang="en-US" sz="1100"/>
              <a:t>개의 에피소드 동안의 평균이 </a:t>
            </a:r>
            <a:r>
              <a:rPr lang="en-US" altLang="ko-KR" sz="1100"/>
              <a:t>490</a:t>
            </a:r>
            <a:r>
              <a:rPr lang="ko-KR" altLang="en-US" sz="1100"/>
              <a:t>을 넘으면 학습을 중지</a:t>
            </a:r>
          </a:p>
        </p:txBody>
      </p:sp>
    </p:spTree>
    <p:extLst>
      <p:ext uri="{BB962C8B-B14F-4D97-AF65-F5344CB8AC3E}">
        <p14:creationId xmlns:p14="http://schemas.microsoft.com/office/powerpoint/2010/main" val="403661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7085A-4BCC-471B-B214-6FD0531D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마르코프 특성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BEC99-FCAC-479E-8D4D-E621C3DBA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BB7251D-8A42-4BC7-91F9-91D000B75FD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마르코프의 특성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1"/>
                <a:r>
                  <a:rPr lang="ko-KR" altLang="en-US"/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알고 있으면</a:t>
                </a:r>
                <a:r>
                  <a:rPr lang="en-US" altLang="ko-KR"/>
                  <a:t>, </a:t>
                </a:r>
                <a:r>
                  <a:rPr lang="ko-KR" altLang="en-US"/>
                  <a:t>미래 상태를 추론할 수 있음 </a:t>
                </a:r>
                <a:endParaRPr lang="en-US" altLang="ko-KR"/>
              </a:p>
              <a:p>
                <a:pPr lvl="1"/>
                <a:r>
                  <a:rPr lang="ko-KR" altLang="en-US"/>
                  <a:t>미래의 상태는 과거와 상관없이 </a:t>
                </a:r>
                <a:r>
                  <a:rPr lang="ko-KR" altLang="en-US">
                    <a:solidFill>
                      <a:srgbClr val="FF0000"/>
                    </a:solidFill>
                  </a:rPr>
                  <a:t>현재의 상태만으로 결정 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BB7251D-8A42-4BC7-91F9-91D000B75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DC473B9-F02A-4BDF-96F3-62BC8908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2" y="1334410"/>
            <a:ext cx="7028262" cy="801268"/>
          </a:xfrm>
          <a:prstGeom prst="rect">
            <a:avLst/>
          </a:prstGeom>
        </p:spPr>
      </p:pic>
      <p:pic>
        <p:nvPicPr>
          <p:cNvPr id="2050" name="Picture 2" descr="이01 i|우기 MDP &#10;노는 상대 &#10;“0 : 자장가를 불러중 &#10;마 : 같이 놀아중 &#10;R=-l R”十1 &#10;㉭F㉧들㉬F㉧ &#10;I 그림 2-9 1 이이 재우기 MDP ">
            <a:extLst>
              <a:ext uri="{FF2B5EF4-FFF2-40B4-BE49-F238E27FC236}">
                <a16:creationId xmlns:a16="http://schemas.microsoft.com/office/drawing/2014/main" id="{79B9C8A4-8516-4A0E-936F-8D6059A55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06" y="3079583"/>
            <a:ext cx="4953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7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8511E-303F-4EE7-8314-5D05790B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 알고리즘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100A3-CEC4-4CFC-B264-5227763C3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2BBD3-75F8-4288-9800-B4FF003636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 이론 소개 </a:t>
            </a:r>
            <a:endParaRPr lang="en-US" altLang="ko-KR"/>
          </a:p>
          <a:p>
            <a:pPr lvl="1"/>
            <a:r>
              <a:rPr lang="en-US" altLang="ko-KR"/>
              <a:t>REINFORCE </a:t>
            </a:r>
            <a:r>
              <a:rPr lang="ko-KR" altLang="en-US"/>
              <a:t>알고리즘은 일종의 몬테카를로 폴리시 그레이디언트로서 에피소드마다만 학습할 수 있는 단점이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또한 에피소드의 길이가 길어지면 길어질수록 특정 상태</a:t>
            </a:r>
            <a:r>
              <a:rPr lang="en-US" altLang="ko-KR"/>
              <a:t>(s, a)</a:t>
            </a:r>
            <a:r>
              <a:rPr lang="ko-KR" altLang="en-US"/>
              <a:t>에 대한 반환값의 변화가 커집니다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반환값은 분산이 큰 경향이 있습니다</a:t>
            </a:r>
            <a:r>
              <a:rPr lang="en-US" altLang="ko-KR"/>
              <a:t>. </a:t>
            </a:r>
            <a:r>
              <a:rPr lang="ko-KR" altLang="en-US"/>
              <a:t>이것은 학습을 느리게 만듭니다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단점을 극복하고 매 타임스탭마다 학습할 수 있도록 한 것이 액터 </a:t>
            </a:r>
            <a:r>
              <a:rPr lang="en-US" altLang="ko-KR"/>
              <a:t>- </a:t>
            </a:r>
            <a:r>
              <a:rPr lang="ko-KR" altLang="en-US"/>
              <a:t>크리틱</a:t>
            </a:r>
            <a:r>
              <a:rPr lang="en-US" altLang="ko-KR"/>
              <a:t>(actor-critic)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단점을 해결하기 위해 다이나믹 프로그래밍의 정책 이터레이션의 구조를 사용합니다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정책 이터레이션은 크게 정책 발전과 정책 평가로 나눌 수 있습니다</a:t>
            </a:r>
            <a:r>
              <a:rPr lang="en-US" altLang="ko-KR"/>
              <a:t>. </a:t>
            </a:r>
            <a:r>
              <a:rPr lang="ko-KR" altLang="en-US"/>
              <a:t>정책 이터레이션에서는 정책이 따로 존재하며 정책을 가치함수를 통해 평가하고 평가를 토대로 정책을 발전시킵니다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정책 이터레이션을 폴리시 그레이디언트에 적용하면 다음과 같습니다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정책 이터레이션에서는 가치함수에 대한 탐욕 정책을 통해 정책을 발전시켰지만 폴리시 그레이디언트에서는 정책신경망의 업데이트로 이 과정을 대체할 수 있습니다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문제는 정책평가입니다</a:t>
            </a:r>
            <a:r>
              <a:rPr lang="en-US" altLang="ko-KR"/>
              <a:t>. </a:t>
            </a:r>
            <a:r>
              <a:rPr lang="ko-KR" altLang="en-US"/>
              <a:t>정책 이터레이션에서 정책 평가는 다이나믹 프로그래밍을 통해 정책에 대한 가치함수를 구하는 과정이었습니다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8474C-5B0E-4128-83C5-08DE379E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44" y="5191151"/>
            <a:ext cx="4222758" cy="634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3C5645-E948-462A-8BA9-FA02EF73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07" y="5191151"/>
            <a:ext cx="3059577" cy="9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52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DA3C-10CB-4022-9031-21565144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 알고리즘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B219C-AE56-4849-968C-059BE36E2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39F4C-6563-4818-B06C-98AB34D918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con't</a:t>
            </a:r>
          </a:p>
          <a:p>
            <a:pPr lvl="1"/>
            <a:r>
              <a:rPr lang="ko-KR" altLang="en-US"/>
              <a:t>반환값을 사용하지 않고 큐함수를 사용하는 방법은 큐함수 또는 근사하는 방법 </a:t>
            </a:r>
            <a:endParaRPr lang="en-US" altLang="ko-KR"/>
          </a:p>
          <a:p>
            <a:pPr lvl="1"/>
            <a:r>
              <a:rPr lang="ko-KR" altLang="en-US"/>
              <a:t>정책을 인공신경망으로 근사했는데 인공신경망 하나를 더 만들어서 큐함수를 근사하는 것 </a:t>
            </a:r>
            <a:endParaRPr lang="en-US" altLang="ko-KR"/>
          </a:p>
          <a:p>
            <a:pPr lvl="1"/>
            <a:r>
              <a:rPr lang="ko-KR" altLang="en-US"/>
              <a:t>이 네트워크를 앞으로 가치신경망이라 하겠습니다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가치신경망의 역할은 정책을 평가하는 것이기 때문에 크리틱</a:t>
            </a:r>
            <a:r>
              <a:rPr lang="en-US" altLang="ko-KR"/>
              <a:t>(Critic)</a:t>
            </a:r>
            <a:r>
              <a:rPr lang="ko-KR" altLang="en-US"/>
              <a:t>이라는 이름을 붙었습니다</a:t>
            </a:r>
            <a:r>
              <a:rPr lang="en-US" altLang="ko-KR"/>
              <a:t>. </a:t>
            </a:r>
          </a:p>
          <a:p>
            <a:r>
              <a:rPr lang="ko-KR" altLang="en-US"/>
              <a:t>정책 이터레이션과 액터</a:t>
            </a:r>
            <a:r>
              <a:rPr lang="en-US" altLang="ko-KR"/>
              <a:t>-</a:t>
            </a:r>
            <a:r>
              <a:rPr lang="ko-KR" altLang="en-US"/>
              <a:t>크리틱 관계</a:t>
            </a:r>
            <a:endParaRPr lang="en-US" altLang="ko-KR"/>
          </a:p>
          <a:p>
            <a:pPr lvl="1"/>
            <a:r>
              <a:rPr lang="ko-KR" altLang="en-US"/>
              <a:t>정책 이터레이션은 정책 평가와 정책 발전으로 이뤄져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크리틱에서는 정책의 발전은 정책신경망의 업데이트로 발전되며 정책의 평가는 크리틱이라는 가치신경망을 사용해서 진행합니다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가치신경망의 가중치를 </a:t>
            </a:r>
            <a:r>
              <a:rPr lang="en-US" altLang="ko-KR"/>
              <a:t>w</a:t>
            </a:r>
            <a:r>
              <a:rPr lang="ko-KR" altLang="en-US"/>
              <a:t>라고 한다면 액터</a:t>
            </a:r>
            <a:r>
              <a:rPr lang="en-US" altLang="ko-KR"/>
              <a:t>-</a:t>
            </a:r>
            <a:r>
              <a:rPr lang="ko-KR" altLang="en-US"/>
              <a:t>크리틱의 업데이트 식은 수식 </a:t>
            </a:r>
            <a:r>
              <a:rPr lang="en-US" altLang="ko-KR"/>
              <a:t>6.8</a:t>
            </a:r>
            <a:r>
              <a:rPr lang="ko-KR" altLang="en-US"/>
              <a:t>과 같습니다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그리드월드 예제의 </a:t>
            </a:r>
            <a:r>
              <a:rPr lang="en-US" altLang="ko-KR"/>
              <a:t>reinforce_agent.py</a:t>
            </a:r>
            <a:r>
              <a:rPr lang="ko-KR" altLang="en-US"/>
              <a:t>에서 살펴봤듯이 </a:t>
            </a:r>
            <a:r>
              <a:rPr lang="en-US" altLang="ko-KR"/>
              <a:t>REINFORCE</a:t>
            </a:r>
            <a:r>
              <a:rPr lang="ko-KR" altLang="en-US"/>
              <a:t>에서 오류함수로 사용하는 것은 정책신경망 출력의 크로스 엔트로피와 반환값의 곱이었습니다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크리틱에서는 오류함수로 수식 </a:t>
            </a:r>
            <a:r>
              <a:rPr lang="en-US" altLang="ko-KR"/>
              <a:t>6.9</a:t>
            </a:r>
            <a:r>
              <a:rPr lang="ko-KR" altLang="en-US"/>
              <a:t>와 같습니다</a:t>
            </a:r>
            <a:r>
              <a:rPr lang="en-US" altLang="ko-KR"/>
              <a:t>. </a:t>
            </a:r>
            <a:r>
              <a:rPr lang="ko-KR" altLang="en-US"/>
              <a:t>즉 큐함수가 그대로 크로스 엔트로피에 곱해집니다</a:t>
            </a:r>
            <a:r>
              <a:rPr lang="en-US" altLang="ko-KR"/>
              <a:t>. </a:t>
            </a:r>
            <a:r>
              <a:rPr lang="ko-KR" altLang="en-US"/>
              <a:t>이 경우 큐함수의 값에 따라 오류함수의 값이 많이 변화하게 됩니다</a:t>
            </a:r>
            <a:r>
              <a:rPr lang="en-US" altLang="ko-KR"/>
              <a:t>.(</a:t>
            </a:r>
            <a:r>
              <a:rPr lang="ko-KR" altLang="en-US"/>
              <a:t>분산이 크게 됩니다</a:t>
            </a:r>
            <a:r>
              <a:rPr lang="en-US" altLang="ko-KR"/>
              <a:t>.)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D02D9-CF21-4B49-BA9F-B6C75CA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115" y="1342729"/>
            <a:ext cx="3000794" cy="1514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41FC46-95FB-4BD2-B35F-EB53A3B4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92" y="4191897"/>
            <a:ext cx="3208456" cy="721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BB5168-924E-4233-A2D9-5EF85BCF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255" y="5931944"/>
            <a:ext cx="530616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7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4D0C2-B18B-4CEB-B051-67DE5536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 알고리즘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578E4-D445-4FD2-B76E-ECE0CE3AD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132717-D361-4E62-A265-80AE25D78C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Con't</a:t>
            </a:r>
          </a:p>
          <a:p>
            <a:pPr lvl="1"/>
            <a:r>
              <a:rPr lang="ko-KR" altLang="en-US"/>
              <a:t>액터</a:t>
            </a:r>
            <a:r>
              <a:rPr lang="en-US" altLang="ko-KR"/>
              <a:t>-</a:t>
            </a:r>
            <a:r>
              <a:rPr lang="ko-KR" altLang="en-US"/>
              <a:t>크리틱은 두 개의 신경망을 가지고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정책신경망은 정책을 근사하며 가치신경망은 가치함수를 근사합니다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카트폴의 입력은 </a:t>
            </a:r>
            <a:r>
              <a:rPr lang="en-US" altLang="ko-KR"/>
              <a:t>4</a:t>
            </a:r>
            <a:r>
              <a:rPr lang="ko-KR" altLang="en-US"/>
              <a:t>개의 상태값을 원소로 가지며 행동은 두 가지로 있으므로 두 신경망의 구조는 그림 </a:t>
            </a:r>
            <a:r>
              <a:rPr lang="en-US" altLang="ko-KR"/>
              <a:t>6.8</a:t>
            </a:r>
            <a:r>
              <a:rPr lang="ko-KR" altLang="en-US"/>
              <a:t>과 같습니다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정책 신경망의 출력으로부터 크로스 엔트로피 오류함수를 계산할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또한 가치신경망의 출력으로부터 시간차 에러를 계산할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가치신경망은 이 시간차 에러를 가지고 딥살사에서와 같은 방식으로 신경망을 업데이트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정책신경망은 크로스 엔트로피 오류함수와 시간차 에러의 곱으로 새로운 오류함수를 정의하고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이 오류함수로 정책신경망을 업데이트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이렇게 액터</a:t>
            </a:r>
            <a:r>
              <a:rPr lang="en-US" altLang="ko-KR"/>
              <a:t>-</a:t>
            </a:r>
            <a:r>
              <a:rPr lang="ko-KR" altLang="en-US"/>
              <a:t>크리틱이 어드밴티지를 사용하기 때문에 다른 이름으로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en-US" altLang="ko-KR">
                <a:solidFill>
                  <a:srgbClr val="FF0000"/>
                </a:solidFill>
              </a:rPr>
              <a:t>A2C(Advantage Actor-Critic)</a:t>
            </a:r>
            <a:r>
              <a:rPr lang="ko-KR" altLang="en-US"/>
              <a:t>이라고 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REINFORCE </a:t>
            </a:r>
            <a:r>
              <a:rPr lang="ko-KR" altLang="en-US"/>
              <a:t>알고리즘의 한계를 극복하고 에이전트는 매 타임스텝마다 학습을 진행함 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7D30B9-9DAC-45F9-821A-C9B95029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166" y="2422358"/>
            <a:ext cx="3349102" cy="29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89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27CCC-5B57-4CB7-AFB1-20F61D55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A3C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D6648-F4C4-4C0A-A06E-90AEE6F38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997186-30B0-495D-862B-4053890425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2016</a:t>
            </a:r>
            <a:r>
              <a:rPr lang="ko-KR" altLang="en-US"/>
              <a:t>년 딥마인드의 논문인 </a:t>
            </a:r>
            <a:r>
              <a:rPr lang="en-US" altLang="ko-KR"/>
              <a:t>'Asynchronous Methods for Deep Reinforcement Learning'</a:t>
            </a:r>
            <a:r>
              <a:rPr lang="ko-KR" altLang="en-US"/>
              <a:t>에 소개된 </a:t>
            </a:r>
            <a:r>
              <a:rPr lang="en-US" altLang="ko-KR"/>
              <a:t>A3C </a:t>
            </a:r>
            <a:r>
              <a:rPr lang="ko-KR" altLang="en-US"/>
              <a:t>알고리즘입니다</a:t>
            </a:r>
            <a:r>
              <a:rPr lang="en-US" altLang="ko-KR"/>
              <a:t>. </a:t>
            </a:r>
          </a:p>
          <a:p>
            <a:r>
              <a:rPr lang="en-US" altLang="ko-KR"/>
              <a:t>A3C(Asynchronous Advantage Actor-Critic) </a:t>
            </a:r>
            <a:r>
              <a:rPr lang="ko-KR" altLang="en-US"/>
              <a:t>알고리즘은 </a:t>
            </a:r>
            <a:r>
              <a:rPr lang="en-US" altLang="ko-KR"/>
              <a:t>DQN</a:t>
            </a:r>
            <a:r>
              <a:rPr lang="ko-KR" altLang="en-US"/>
              <a:t>과 같이 메모리에 많은 샘플을 쌓아서 샘플 사이의 연관성을 깨는 것이 아니라 아예 에이전트를 여러 개 사용하는 것입니다</a:t>
            </a:r>
            <a:r>
              <a:rPr lang="en-US" altLang="ko-KR"/>
              <a:t>. </a:t>
            </a:r>
          </a:p>
          <a:p>
            <a:r>
              <a:rPr lang="ko-KR" altLang="en-US"/>
              <a:t>샘플을 모으는 각 에이전트는 액터러너</a:t>
            </a:r>
            <a:r>
              <a:rPr lang="en-US" altLang="ko-KR"/>
              <a:t>(Actor-Learner)</a:t>
            </a:r>
            <a:r>
              <a:rPr lang="ko-KR" altLang="en-US"/>
              <a:t>라고도 합니다</a:t>
            </a:r>
            <a:r>
              <a:rPr lang="en-US" altLang="ko-KR"/>
              <a:t>. </a:t>
            </a:r>
          </a:p>
          <a:p>
            <a:r>
              <a:rPr lang="ko-KR" altLang="en-US"/>
              <a:t>각 액터러너는 각기 다른 환경에서 학습을 진행합니다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액터러너가 모으는 샘플은 서로 연관성이 현저히 떨어집니다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한 액터러너가 왼쪽 벽에 붙어있더라도 다른 액터러너가 각기 다른 상태에 있다면 왼쪽 벽에 붙는 형태로 학습하지 않을 것입니다</a:t>
            </a:r>
            <a:r>
              <a:rPr lang="en-US" altLang="ko-KR"/>
              <a:t>. </a:t>
            </a:r>
          </a:p>
          <a:p>
            <a:r>
              <a:rPr lang="ko-KR" altLang="en-US"/>
              <a:t>액터러너가 일정 타임스텝 동안 모은 샘플을 통해 글러벌 신경망을 업데이트하고 자신을 글로벌신경망으로 업데이트 합니다</a:t>
            </a:r>
            <a:r>
              <a:rPr lang="en-US" altLang="ko-KR"/>
              <a:t>. </a:t>
            </a:r>
          </a:p>
          <a:p>
            <a:r>
              <a:rPr lang="ko-KR" altLang="en-US"/>
              <a:t>여러 개의 액터러너가 이 과정을 비동기적으로 진행하므로 </a:t>
            </a:r>
            <a:r>
              <a:rPr lang="en-US" altLang="ko-KR"/>
              <a:t>A3C</a:t>
            </a:r>
            <a:r>
              <a:rPr lang="ko-KR" altLang="en-US"/>
              <a:t>라는 이름을 붙은 것입니다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9A526B-C02D-4E26-8347-C108E66E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87" y="2581156"/>
            <a:ext cx="3581900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101E7-D9C5-4CDB-A987-EC31CEB6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</a:t>
            </a:r>
            <a:r>
              <a:rPr lang="ko-KR" altLang="en-US"/>
              <a:t>학습의 사고방식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BEED2-BD38-4C00-B3E4-565A6DFEF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BF974-D597-4319-A9BC-623CB980B7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DQN(</a:t>
            </a:r>
            <a:r>
              <a:rPr lang="ko-KR" altLang="en-US"/>
              <a:t>심층 </a:t>
            </a:r>
            <a:r>
              <a:rPr lang="en-US" altLang="ko-KR"/>
              <a:t>Q-</a:t>
            </a:r>
            <a:r>
              <a:rPr lang="ko-KR" altLang="en-US"/>
              <a:t>네트워크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Q</a:t>
            </a:r>
            <a:r>
              <a:rPr lang="ko-KR" altLang="en-US"/>
              <a:t>는 </a:t>
            </a:r>
            <a:r>
              <a:rPr lang="en-US" altLang="ko-KR"/>
              <a:t>'Q</a:t>
            </a:r>
            <a:r>
              <a:rPr lang="ko-KR" altLang="en-US"/>
              <a:t>학습</a:t>
            </a:r>
            <a:r>
              <a:rPr lang="en-US" altLang="ko-KR"/>
              <a:t>'</a:t>
            </a:r>
            <a:r>
              <a:rPr lang="ko-KR" altLang="en-US"/>
              <a:t>의 </a:t>
            </a:r>
            <a:r>
              <a:rPr lang="en-US" altLang="ko-KR"/>
              <a:t>Q</a:t>
            </a:r>
          </a:p>
          <a:p>
            <a:r>
              <a:rPr lang="en-US" altLang="ko-KR"/>
              <a:t>Q</a:t>
            </a:r>
            <a:r>
              <a:rPr lang="ko-KR" altLang="en-US"/>
              <a:t>학습이란 강화학습에 포함된 기계학습 기법 </a:t>
            </a:r>
            <a:endParaRPr lang="en-US" altLang="ko-KR"/>
          </a:p>
          <a:p>
            <a:r>
              <a:rPr lang="ko-KR" altLang="en-US"/>
              <a:t>강화학습</a:t>
            </a:r>
            <a:endParaRPr lang="en-US" altLang="ko-KR"/>
          </a:p>
          <a:p>
            <a:pPr lvl="1"/>
            <a:r>
              <a:rPr lang="ko-KR" altLang="en-US"/>
              <a:t>자전거 타기를 예를 들면 자전거를 타는 방식을 배울 때 우리는 넘어지고 다시 일어나고 하는 일을 반복하면서 실제 훈련에 의해 능력을 키워나가는 것 </a:t>
            </a:r>
            <a:endParaRPr lang="en-US" altLang="ko-KR"/>
          </a:p>
          <a:p>
            <a:pPr lvl="1"/>
            <a:r>
              <a:rPr lang="ko-KR" altLang="en-US"/>
              <a:t>자신의 행동에서 상태를 파악하고</a:t>
            </a:r>
            <a:r>
              <a:rPr lang="en-US" altLang="ko-KR"/>
              <a:t>, </a:t>
            </a:r>
            <a:r>
              <a:rPr lang="ko-KR" altLang="en-US"/>
              <a:t>오래 잘 타게 되면 즐겁다는 보상을 획득</a:t>
            </a:r>
            <a:endParaRPr lang="en-US" altLang="ko-KR"/>
          </a:p>
          <a:p>
            <a:pPr lvl="2"/>
            <a:r>
              <a:rPr lang="ko-KR" altLang="en-US"/>
              <a:t>이 과정의 반복을 통해 자전거를 타게 되는 것 </a:t>
            </a:r>
            <a:endParaRPr lang="en-US" altLang="ko-KR"/>
          </a:p>
          <a:p>
            <a:pPr lvl="1"/>
            <a:r>
              <a:rPr lang="ko-KR" altLang="en-US"/>
              <a:t>강화학습은 이와 동일한 학습법을 컴퓨터로 구현하는 것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행동과 보상을 조합해 기계 스스로 배워나가는 것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Q</a:t>
            </a:r>
            <a:r>
              <a:rPr lang="ko-KR" altLang="en-US">
                <a:solidFill>
                  <a:schemeClr val="tx1"/>
                </a:solidFill>
              </a:rPr>
              <a:t>학습</a:t>
            </a:r>
            <a:endParaRPr lang="en-US" altLang="ko-KR">
              <a:solidFill>
                <a:schemeClr val="tx1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강화학습의 다양한 방법중에서 가장 유명한 것</a:t>
            </a:r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3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 algn="l">
          <a:lnSpc>
            <a:spcPct val="200000"/>
          </a:lnSpc>
          <a:buFont typeface="Arial" panose="020B0604020202020204" pitchFamily="34" charset="0"/>
          <a:buChar char="•"/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8055</Words>
  <Application>Microsoft Office PowerPoint</Application>
  <PresentationFormat>와이드스크린</PresentationFormat>
  <Paragraphs>1032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7" baseType="lpstr">
      <vt:lpstr>맑은 고딕</vt:lpstr>
      <vt:lpstr>Arial</vt:lpstr>
      <vt:lpstr>Cambria Math</vt:lpstr>
      <vt:lpstr>Office 테마</vt:lpstr>
      <vt:lpstr>강화학습</vt:lpstr>
      <vt:lpstr>강화학습이란?</vt:lpstr>
      <vt:lpstr>강화학습이란</vt:lpstr>
      <vt:lpstr>강화학습이란</vt:lpstr>
      <vt:lpstr>강화학습이란</vt:lpstr>
      <vt:lpstr>강화학습에 필요한 지식들</vt:lpstr>
      <vt:lpstr>다이나믹 프로그래밍</vt:lpstr>
      <vt:lpstr>마르코프 특성</vt:lpstr>
      <vt:lpstr>Q학습의 사고방식</vt:lpstr>
      <vt:lpstr>Markov Process</vt:lpstr>
      <vt:lpstr>MDP</vt:lpstr>
      <vt:lpstr>MDP</vt:lpstr>
      <vt:lpstr>MDP</vt:lpstr>
      <vt:lpstr>MDP</vt:lpstr>
      <vt:lpstr>MDP</vt:lpstr>
      <vt:lpstr>가치함수</vt:lpstr>
      <vt:lpstr>가치함수</vt:lpstr>
      <vt:lpstr>가치함수</vt:lpstr>
      <vt:lpstr>가치함수</vt:lpstr>
      <vt:lpstr>가치함수</vt:lpstr>
      <vt:lpstr>큐함수</vt:lpstr>
      <vt:lpstr>큐함수</vt:lpstr>
      <vt:lpstr>벨만 기대 방정식</vt:lpstr>
      <vt:lpstr>벨만 기대 방정식</vt:lpstr>
      <vt:lpstr>벨만 최적 방정식</vt:lpstr>
      <vt:lpstr>벨만 최적 방정식</vt:lpstr>
      <vt:lpstr>Prediction과 Control</vt:lpstr>
      <vt:lpstr>Prediction</vt:lpstr>
      <vt:lpstr>Control</vt:lpstr>
      <vt:lpstr>강화학습 문제 풀이 방법</vt:lpstr>
      <vt:lpstr>그리드월드</vt:lpstr>
      <vt:lpstr>정책 이터레이션</vt:lpstr>
      <vt:lpstr>정책 이터레이션 </vt:lpstr>
      <vt:lpstr>정책 이터레이션</vt:lpstr>
      <vt:lpstr>정책 이터레이션</vt:lpstr>
      <vt:lpstr>정책 이터레이션</vt:lpstr>
      <vt:lpstr>정책 이터레이션</vt:lpstr>
      <vt:lpstr>가치 이터레이션</vt:lpstr>
      <vt:lpstr>가치 이터레이션</vt:lpstr>
      <vt:lpstr>몬테카를로 예측</vt:lpstr>
      <vt:lpstr>몬테카를로 예측</vt:lpstr>
      <vt:lpstr>몬테카를로 예측</vt:lpstr>
      <vt:lpstr>몬테카를로 예측</vt:lpstr>
      <vt:lpstr>시간차 예측(Temporal-Difference)</vt:lpstr>
      <vt:lpstr>시간차 예측(Temporal-Difference)</vt:lpstr>
      <vt:lpstr>시간차 예측(Temporal-Difference)</vt:lpstr>
      <vt:lpstr>살사</vt:lpstr>
      <vt:lpstr>살사</vt:lpstr>
      <vt:lpstr>살사</vt:lpstr>
      <vt:lpstr>살사</vt:lpstr>
      <vt:lpstr>큐학습</vt:lpstr>
      <vt:lpstr>큐학습</vt:lpstr>
      <vt:lpstr>큐학습</vt:lpstr>
      <vt:lpstr>근사함수</vt:lpstr>
      <vt:lpstr>근사함수</vt:lpstr>
      <vt:lpstr>딥살사</vt:lpstr>
      <vt:lpstr>딥살사</vt:lpstr>
      <vt:lpstr>딥살사</vt:lpstr>
      <vt:lpstr>딥살사</vt:lpstr>
      <vt:lpstr>딥살사</vt:lpstr>
      <vt:lpstr>폴리시 그레이디언트</vt:lpstr>
      <vt:lpstr>폴리시 그레이디언트</vt:lpstr>
      <vt:lpstr>폴리시 그레이디언트</vt:lpstr>
      <vt:lpstr>폴리시 그레이디언트</vt:lpstr>
      <vt:lpstr>폴리시 그레이디언트</vt:lpstr>
      <vt:lpstr>카트폴</vt:lpstr>
      <vt:lpstr>DQN</vt:lpstr>
      <vt:lpstr>DQN 이론</vt:lpstr>
      <vt:lpstr>DQN 이론</vt:lpstr>
      <vt:lpstr>DQN 이론</vt:lpstr>
      <vt:lpstr>DQN 이론</vt:lpstr>
      <vt:lpstr>DQN 코드 설명 </vt:lpstr>
      <vt:lpstr>DQN 코드 설명</vt:lpstr>
      <vt:lpstr>DQN 코드 설명</vt:lpstr>
      <vt:lpstr>DQN 코드 설명</vt:lpstr>
      <vt:lpstr>DQN 코드 설명</vt:lpstr>
      <vt:lpstr>DQN 코드 설명</vt:lpstr>
      <vt:lpstr>DQN 코드 설명</vt:lpstr>
      <vt:lpstr>DQN 코드 설명 </vt:lpstr>
      <vt:lpstr>액터-크리틱 알고리즘</vt:lpstr>
      <vt:lpstr>액터-크리틱 알고리즘</vt:lpstr>
      <vt:lpstr>액터-크리틱 알고리즘</vt:lpstr>
      <vt:lpstr>A3C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Q학습의 사고방식</dc:title>
  <dc:creator>서찬웅</dc:creator>
  <cp:lastModifiedBy>서찬웅</cp:lastModifiedBy>
  <cp:revision>3</cp:revision>
  <dcterms:created xsi:type="dcterms:W3CDTF">2020-12-16T13:25:44Z</dcterms:created>
  <dcterms:modified xsi:type="dcterms:W3CDTF">2025-01-30T23:54:48Z</dcterms:modified>
</cp:coreProperties>
</file>